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77" r:id="rId18"/>
    <p:sldId id="2578" r:id="rId19"/>
    <p:sldId id="2579" r:id="rId20"/>
    <p:sldId id="2580" r:id="rId21"/>
    <p:sldId id="2581" r:id="rId22"/>
    <p:sldId id="2582" r:id="rId23"/>
    <p:sldId id="2583" r:id="rId24"/>
    <p:sldId id="2584" r:id="rId25"/>
    <p:sldId id="2585" r:id="rId26"/>
    <p:sldId id="2586" r:id="rId27"/>
    <p:sldId id="2587" r:id="rId28"/>
    <p:sldId id="2588" r:id="rId29"/>
    <p:sldId id="2589" r:id="rId30"/>
    <p:sldId id="2590" r:id="rId31"/>
    <p:sldId id="2591" r:id="rId32"/>
    <p:sldId id="2592" r:id="rId33"/>
    <p:sldId id="2593" r:id="rId34"/>
    <p:sldId id="2594" r:id="rId35"/>
    <p:sldId id="2595" r:id="rId36"/>
    <p:sldId id="2596" r:id="rId37"/>
    <p:sldId id="2597" r:id="rId38"/>
    <p:sldId id="2598" r:id="rId39"/>
    <p:sldId id="2599" r:id="rId40"/>
    <p:sldId id="2600" r:id="rId41"/>
    <p:sldId id="2601" r:id="rId42"/>
    <p:sldId id="2602"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opulation Management System – Full Platform Architecture" id="{E0F88349-9EAC-43EA-BD49-D20670ED9CA3}">
          <p14:sldIdLst>
            <p14:sldId id="2561"/>
            <p14:sldId id="2562"/>
          </p14:sldIdLst>
        </p14:section>
        <p14:section name="Project Overview" id="{36209733-5B40-48E6-9587-8B22F4ABA7D3}">
          <p14:sldIdLst>
            <p14:sldId id="2563"/>
            <p14:sldId id="2564"/>
            <p14:sldId id="2565"/>
            <p14:sldId id="2566"/>
          </p14:sldIdLst>
        </p14:section>
        <p14:section name="Frontend Architecture" id="{84A76EF8-2093-4583-A558-FA5806EA5390}">
          <p14:sldIdLst>
            <p14:sldId id="2567"/>
            <p14:sldId id="2568"/>
            <p14:sldId id="2569"/>
            <p14:sldId id="2570"/>
          </p14:sldIdLst>
        </p14:section>
        <p14:section name="Backend Architecture" id="{B07A0342-9E8E-46B9-A10B-9D4DB0DA83C8}">
          <p14:sldIdLst>
            <p14:sldId id="2571"/>
            <p14:sldId id="2572"/>
            <p14:sldId id="2573"/>
            <p14:sldId id="2574"/>
            <p14:sldId id="2575"/>
          </p14:sldIdLst>
        </p14:section>
        <p14:section name="Runtime Data Flows" id="{1F92DBEA-802F-4251-BE0D-EAFC1E155878}">
          <p14:sldIdLst>
            <p14:sldId id="2576"/>
            <p14:sldId id="2577"/>
            <p14:sldId id="2578"/>
            <p14:sldId id="2579"/>
            <p14:sldId id="2580"/>
          </p14:sldIdLst>
        </p14:section>
        <p14:section name="Component-to-File Mapping" id="{71E7AC61-C7A9-4AA0-9E63-387277B81E89}">
          <p14:sldIdLst>
            <p14:sldId id="2581"/>
            <p14:sldId id="2582"/>
            <p14:sldId id="2583"/>
            <p14:sldId id="2584"/>
          </p14:sldIdLst>
        </p14:section>
        <p14:section name="Onboarding Value" id="{BEF317BC-0E1D-4A92-AFCE-805ACA6042C8}">
          <p14:sldIdLst>
            <p14:sldId id="2585"/>
            <p14:sldId id="2586"/>
            <p14:sldId id="2587"/>
            <p14:sldId id="2588"/>
            <p14:sldId id="2589"/>
          </p14:sldIdLst>
        </p14:section>
        <p14:section name="Security and Compliance" id="{28C9B2AD-6436-4074-87D1-65D721A11A31}">
          <p14:sldIdLst>
            <p14:sldId id="2590"/>
            <p14:sldId id="2591"/>
            <p14:sldId id="2592"/>
            <p14:sldId id="2593"/>
          </p14:sldIdLst>
        </p14:section>
        <p14:section name="Performance and Scalability" id="{8A2B2F59-5DA6-4AB4-BC7E-9A73070F86B9}">
          <p14:sldIdLst>
            <p14:sldId id="2594"/>
            <p14:sldId id="2595"/>
            <p14:sldId id="2596"/>
            <p14:sldId id="2597"/>
          </p14:sldIdLst>
        </p14:section>
        <p14:section name="Integration and Extensibility" id="{63689CF3-A87B-4FE1-BD63-77BDD49D0EF8}">
          <p14:sldIdLst>
            <p14:sldId id="2598"/>
            <p14:sldId id="2599"/>
            <p14:sldId id="2600"/>
            <p14:sldId id="2601"/>
          </p14:sldIdLst>
        </p14:section>
        <p14:section name="Conclusion" id="{36EE9183-5C30-406E-B800-41498EA110D0}">
          <p14:sldIdLst>
            <p14:sldId id="260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995" autoAdjust="0"/>
    <p:restoredTop sz="94660"/>
  </p:normalViewPr>
  <p:slideViewPr>
    <p:cSldViewPr snapToGrid="0">
      <p:cViewPr varScale="1">
        <p:scale>
          <a:sx n="70" d="100"/>
          <a:sy n="70" d="100"/>
        </p:scale>
        <p:origin x="283" y="27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s>
</file>

<file path=ppt/diagrams/_rels/data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image" Target="../media/image34.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image" Target="../media/image34.jpe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7731EA-9929-4EF5-9168-EA99C2FCB531}"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US"/>
        </a:p>
      </dgm:t>
    </dgm:pt>
    <dgm:pt modelId="{5A170DBC-A480-400C-AEE9-59F1043B3DCA}">
      <dgm:prSet/>
      <dgm:spPr/>
      <dgm:t>
        <a:bodyPr/>
        <a:lstStyle/>
        <a:p>
          <a:pPr>
            <a:lnSpc>
              <a:spcPct val="100000"/>
            </a:lnSpc>
            <a:defRPr b="1"/>
          </a:pPr>
          <a:r>
            <a:rPr lang="en-US"/>
            <a:t>Secure Login Workflow</a:t>
          </a:r>
        </a:p>
      </dgm:t>
    </dgm:pt>
    <dgm:pt modelId="{0326A110-0EBF-4B64-9166-A77EA42F27B5}" type="parTrans" cxnId="{9BBA6434-D47F-48F5-92F6-8E5521CA7180}">
      <dgm:prSet/>
      <dgm:spPr/>
      <dgm:t>
        <a:bodyPr/>
        <a:lstStyle/>
        <a:p>
          <a:endParaRPr lang="en-US"/>
        </a:p>
      </dgm:t>
    </dgm:pt>
    <dgm:pt modelId="{B155ABC7-0CED-4690-8800-1F6AB5577401}" type="sibTrans" cxnId="{9BBA6434-D47F-48F5-92F6-8E5521CA7180}">
      <dgm:prSet/>
      <dgm:spPr/>
      <dgm:t>
        <a:bodyPr/>
        <a:lstStyle/>
        <a:p>
          <a:pPr>
            <a:lnSpc>
              <a:spcPct val="100000"/>
            </a:lnSpc>
            <a:defRPr b="1"/>
          </a:pPr>
          <a:endParaRPr lang="en-US"/>
        </a:p>
      </dgm:t>
    </dgm:pt>
    <dgm:pt modelId="{4D917572-89CC-4BE2-99C2-E6F8B94363CE}">
      <dgm:prSet/>
      <dgm:spPr/>
      <dgm:t>
        <a:bodyPr/>
        <a:lstStyle/>
        <a:p>
          <a:pPr>
            <a:lnSpc>
              <a:spcPct val="100000"/>
            </a:lnSpc>
          </a:pPr>
          <a:r>
            <a:rPr lang="en-US"/>
            <a:t>The login process ensures secure access by verifying user credentials before granting entry to the system.</a:t>
          </a:r>
        </a:p>
      </dgm:t>
    </dgm:pt>
    <dgm:pt modelId="{1D207C85-0654-4962-83C4-929748C7B3E7}" type="parTrans" cxnId="{B876E8BE-B5DE-4427-8A0F-3583BD413D3B}">
      <dgm:prSet/>
      <dgm:spPr/>
      <dgm:t>
        <a:bodyPr/>
        <a:lstStyle/>
        <a:p>
          <a:endParaRPr lang="en-US"/>
        </a:p>
      </dgm:t>
    </dgm:pt>
    <dgm:pt modelId="{D7E606FC-8CB5-4229-BD0B-B37B9DD85EBF}" type="sibTrans" cxnId="{B876E8BE-B5DE-4427-8A0F-3583BD413D3B}">
      <dgm:prSet/>
      <dgm:spPr/>
      <dgm:t>
        <a:bodyPr/>
        <a:lstStyle/>
        <a:p>
          <a:endParaRPr lang="en-US"/>
        </a:p>
      </dgm:t>
    </dgm:pt>
    <dgm:pt modelId="{76369337-03FD-44B3-AAF3-5A29DA3ADCC8}">
      <dgm:prSet/>
      <dgm:spPr/>
      <dgm:t>
        <a:bodyPr/>
        <a:lstStyle/>
        <a:p>
          <a:pPr>
            <a:lnSpc>
              <a:spcPct val="100000"/>
            </a:lnSpc>
            <a:defRPr b="1"/>
          </a:pPr>
          <a:r>
            <a:rPr lang="en-US"/>
            <a:t>JWT Token Utilization</a:t>
          </a:r>
        </a:p>
      </dgm:t>
    </dgm:pt>
    <dgm:pt modelId="{E18EA4BA-B724-4FFD-B71E-F66100CCE5C4}" type="parTrans" cxnId="{980674AF-99A2-48E1-8BA2-AE4217516476}">
      <dgm:prSet/>
      <dgm:spPr/>
      <dgm:t>
        <a:bodyPr/>
        <a:lstStyle/>
        <a:p>
          <a:endParaRPr lang="en-US"/>
        </a:p>
      </dgm:t>
    </dgm:pt>
    <dgm:pt modelId="{13A473AF-3929-414A-86F3-A097728406BC}" type="sibTrans" cxnId="{980674AF-99A2-48E1-8BA2-AE4217516476}">
      <dgm:prSet/>
      <dgm:spPr/>
      <dgm:t>
        <a:bodyPr/>
        <a:lstStyle/>
        <a:p>
          <a:pPr>
            <a:lnSpc>
              <a:spcPct val="100000"/>
            </a:lnSpc>
            <a:defRPr b="1"/>
          </a:pPr>
          <a:endParaRPr lang="en-US"/>
        </a:p>
      </dgm:t>
    </dgm:pt>
    <dgm:pt modelId="{C2A7D808-D893-44D8-9236-E5B21EE74492}">
      <dgm:prSet/>
      <dgm:spPr/>
      <dgm:t>
        <a:bodyPr/>
        <a:lstStyle/>
        <a:p>
          <a:pPr>
            <a:lnSpc>
              <a:spcPct val="100000"/>
            </a:lnSpc>
          </a:pPr>
          <a:r>
            <a:rPr lang="en-US"/>
            <a:t>JWT tokens authenticate users and maintain session security throughout system interactions.</a:t>
          </a:r>
        </a:p>
      </dgm:t>
    </dgm:pt>
    <dgm:pt modelId="{0C5D4562-7EE9-4A4D-A720-0D70CDEDEA2D}" type="parTrans" cxnId="{0D5585BE-9A52-4994-9D46-BE9DDB205E38}">
      <dgm:prSet/>
      <dgm:spPr/>
      <dgm:t>
        <a:bodyPr/>
        <a:lstStyle/>
        <a:p>
          <a:endParaRPr lang="en-US"/>
        </a:p>
      </dgm:t>
    </dgm:pt>
    <dgm:pt modelId="{5FDA9190-D885-4550-9111-7C47B19696B9}" type="sibTrans" cxnId="{0D5585BE-9A52-4994-9D46-BE9DDB205E38}">
      <dgm:prSet/>
      <dgm:spPr/>
      <dgm:t>
        <a:bodyPr/>
        <a:lstStyle/>
        <a:p>
          <a:endParaRPr lang="en-US"/>
        </a:p>
      </dgm:t>
    </dgm:pt>
    <dgm:pt modelId="{3DBD7FE0-DDB0-4A22-A631-23AC65E63FEC}">
      <dgm:prSet/>
      <dgm:spPr/>
      <dgm:t>
        <a:bodyPr/>
        <a:lstStyle/>
        <a:p>
          <a:pPr>
            <a:lnSpc>
              <a:spcPct val="100000"/>
            </a:lnSpc>
            <a:defRPr b="1"/>
          </a:pPr>
          <a:r>
            <a:rPr lang="en-US"/>
            <a:t>Authorization of Access</a:t>
          </a:r>
        </a:p>
      </dgm:t>
    </dgm:pt>
    <dgm:pt modelId="{0CCD4CF9-8952-44F3-B0CF-AAFA9D346986}" type="parTrans" cxnId="{903BC669-5309-4B52-92CC-BECA5079DD55}">
      <dgm:prSet/>
      <dgm:spPr/>
      <dgm:t>
        <a:bodyPr/>
        <a:lstStyle/>
        <a:p>
          <a:endParaRPr lang="en-US"/>
        </a:p>
      </dgm:t>
    </dgm:pt>
    <dgm:pt modelId="{89527CE6-B591-4A22-844E-031A5AF4E373}" type="sibTrans" cxnId="{903BC669-5309-4B52-92CC-BECA5079DD55}">
      <dgm:prSet/>
      <dgm:spPr/>
      <dgm:t>
        <a:bodyPr/>
        <a:lstStyle/>
        <a:p>
          <a:endParaRPr lang="en-US"/>
        </a:p>
      </dgm:t>
    </dgm:pt>
    <dgm:pt modelId="{1737BE0A-31CC-4F3E-AD72-75F8ADF63A5C}">
      <dgm:prSet/>
      <dgm:spPr/>
      <dgm:t>
        <a:bodyPr/>
        <a:lstStyle/>
        <a:p>
          <a:pPr>
            <a:lnSpc>
              <a:spcPct val="100000"/>
            </a:lnSpc>
          </a:pPr>
          <a:r>
            <a:rPr lang="en-US"/>
            <a:t>Access to system resources is authorized based on validated JWT tokens and user roles.</a:t>
          </a:r>
        </a:p>
      </dgm:t>
    </dgm:pt>
    <dgm:pt modelId="{2BA3815A-5609-4CE0-87EC-842725A54760}" type="parTrans" cxnId="{AC9B306D-FC1E-4A40-86B7-F7200E86A77C}">
      <dgm:prSet/>
      <dgm:spPr/>
      <dgm:t>
        <a:bodyPr/>
        <a:lstStyle/>
        <a:p>
          <a:endParaRPr lang="en-US"/>
        </a:p>
      </dgm:t>
    </dgm:pt>
    <dgm:pt modelId="{215CE6B9-D4BD-4D4A-BAF7-C8B9BB34094F}" type="sibTrans" cxnId="{AC9B306D-FC1E-4A40-86B7-F7200E86A77C}">
      <dgm:prSet/>
      <dgm:spPr/>
      <dgm:t>
        <a:bodyPr/>
        <a:lstStyle/>
        <a:p>
          <a:endParaRPr lang="en-US"/>
        </a:p>
      </dgm:t>
    </dgm:pt>
    <dgm:pt modelId="{CC8084B0-C6E2-462B-870E-C4EBB55CEC06}" type="pres">
      <dgm:prSet presAssocID="{977731EA-9929-4EF5-9168-EA99C2FCB531}" presName="Root" presStyleCnt="0">
        <dgm:presLayoutVars>
          <dgm:dir/>
          <dgm:resizeHandles val="exact"/>
        </dgm:presLayoutVars>
      </dgm:prSet>
      <dgm:spPr/>
    </dgm:pt>
    <dgm:pt modelId="{49416B70-C200-4553-B196-49328F31902E}" type="pres">
      <dgm:prSet presAssocID="{5A170DBC-A480-400C-AEE9-59F1043B3DCA}" presName="Composite" presStyleCnt="0"/>
      <dgm:spPr/>
    </dgm:pt>
    <dgm:pt modelId="{39EEB45F-7D9A-4F46-9E57-19372DF4BBD2}" type="pres">
      <dgm:prSet presAssocID="{5A170DBC-A480-400C-AEE9-59F1043B3DCA}"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blipFill>
      </dgm:spPr>
      <dgm:extLst>
        <a:ext uri="{E40237B7-FDA0-4F09-8148-C483321AD2D9}">
          <dgm14:cNvPr xmlns:dgm14="http://schemas.microsoft.com/office/drawing/2010/diagram" id="0" name="" descr="Studio shot of an unrecognizable woman holding a tablet displaying an internet banking webpage against a blue background"/>
        </a:ext>
      </dgm:extLst>
    </dgm:pt>
    <dgm:pt modelId="{773D1889-39A5-4473-8AE5-24F979070C5B}" type="pres">
      <dgm:prSet presAssocID="{5A170DBC-A480-400C-AEE9-59F1043B3DCA}" presName="Subtitle" presStyleLbl="revTx" presStyleIdx="0" presStyleCnt="6">
        <dgm:presLayoutVars>
          <dgm:chMax val="0"/>
          <dgm:bulletEnabled/>
        </dgm:presLayoutVars>
      </dgm:prSet>
      <dgm:spPr/>
    </dgm:pt>
    <dgm:pt modelId="{D73A3311-5573-4A7C-BDB6-B400FAD26667}" type="pres">
      <dgm:prSet presAssocID="{5A170DBC-A480-400C-AEE9-59F1043B3DCA}" presName="Description" presStyleLbl="revTx" presStyleIdx="1" presStyleCnt="6">
        <dgm:presLayoutVars>
          <dgm:bulletEnabled/>
        </dgm:presLayoutVars>
      </dgm:prSet>
      <dgm:spPr/>
    </dgm:pt>
    <dgm:pt modelId="{4C4044F5-F03E-47B3-B9E0-1F3D11FB261A}" type="pres">
      <dgm:prSet presAssocID="{B155ABC7-0CED-4690-8800-1F6AB5577401}" presName="sibTrans" presStyleLbl="sibTrans2D1" presStyleIdx="0" presStyleCnt="0"/>
      <dgm:spPr/>
    </dgm:pt>
    <dgm:pt modelId="{B8D4CD67-E43A-40D7-90BA-2222B04D25B1}" type="pres">
      <dgm:prSet presAssocID="{76369337-03FD-44B3-AAF3-5A29DA3ADCC8}" presName="Composite" presStyleCnt="0"/>
      <dgm:spPr/>
    </dgm:pt>
    <dgm:pt modelId="{67E510C4-1B5F-4B75-BB7F-C7334C7A5FEA}" type="pres">
      <dgm:prSet presAssocID="{76369337-03FD-44B3-AAF3-5A29DA3ADCC8}"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8702" r="35050" b="3"/>
          <a:stretch/>
        </a:blipFill>
      </dgm:spPr>
      <dgm:extLst>
        <a:ext uri="{E40237B7-FDA0-4F09-8148-C483321AD2D9}">
          <dgm14:cNvPr xmlns:dgm14="http://schemas.microsoft.com/office/drawing/2010/diagram" id="0" name="" descr="Computer 3D windows background"/>
        </a:ext>
      </dgm:extLst>
    </dgm:pt>
    <dgm:pt modelId="{329AE08B-226B-4544-A21D-BE44A6F10CEE}" type="pres">
      <dgm:prSet presAssocID="{76369337-03FD-44B3-AAF3-5A29DA3ADCC8}" presName="Subtitle" presStyleLbl="revTx" presStyleIdx="2" presStyleCnt="6">
        <dgm:presLayoutVars>
          <dgm:chMax val="0"/>
          <dgm:bulletEnabled/>
        </dgm:presLayoutVars>
      </dgm:prSet>
      <dgm:spPr/>
    </dgm:pt>
    <dgm:pt modelId="{5463F857-15E6-485C-9823-98CC758969BA}" type="pres">
      <dgm:prSet presAssocID="{76369337-03FD-44B3-AAF3-5A29DA3ADCC8}" presName="Description" presStyleLbl="revTx" presStyleIdx="3" presStyleCnt="6">
        <dgm:presLayoutVars>
          <dgm:bulletEnabled/>
        </dgm:presLayoutVars>
      </dgm:prSet>
      <dgm:spPr/>
    </dgm:pt>
    <dgm:pt modelId="{92B55CEE-6265-45A0-87B1-1615D915CE71}" type="pres">
      <dgm:prSet presAssocID="{13A473AF-3929-414A-86F3-A097728406BC}" presName="sibTrans" presStyleLbl="sibTrans2D1" presStyleIdx="0" presStyleCnt="0"/>
      <dgm:spPr/>
    </dgm:pt>
    <dgm:pt modelId="{0BE2CF30-F5E1-4024-929B-276E50253130}" type="pres">
      <dgm:prSet presAssocID="{3DBD7FE0-DDB0-4A22-A631-23AC65E63FEC}" presName="Composite" presStyleCnt="0"/>
      <dgm:spPr/>
    </dgm:pt>
    <dgm:pt modelId="{0DD8E61A-7AE1-453E-8B72-997DD00AE3B0}" type="pres">
      <dgm:prSet presAssocID="{3DBD7FE0-DDB0-4A22-A631-23AC65E63FEC}"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8028" r="15221" b="-2"/>
          <a:stretch/>
        </a:blipFill>
      </dgm:spPr>
      <dgm:extLst>
        <a:ext uri="{E40237B7-FDA0-4F09-8148-C483321AD2D9}">
          <dgm14:cNvPr xmlns:dgm14="http://schemas.microsoft.com/office/drawing/2010/diagram" id="0" name="" descr="Unlocked combination lock on a wooden shelf against blue wall with copy space."/>
        </a:ext>
      </dgm:extLst>
    </dgm:pt>
    <dgm:pt modelId="{1732CAD1-AC3C-4012-BCD6-668B618BFC08}" type="pres">
      <dgm:prSet presAssocID="{3DBD7FE0-DDB0-4A22-A631-23AC65E63FEC}" presName="Subtitle" presStyleLbl="revTx" presStyleIdx="4" presStyleCnt="6">
        <dgm:presLayoutVars>
          <dgm:chMax val="0"/>
          <dgm:bulletEnabled/>
        </dgm:presLayoutVars>
      </dgm:prSet>
      <dgm:spPr/>
    </dgm:pt>
    <dgm:pt modelId="{ACC4845C-0A3D-4A1D-9140-91A8E7549B4F}" type="pres">
      <dgm:prSet presAssocID="{3DBD7FE0-DDB0-4A22-A631-23AC65E63FEC}" presName="Description" presStyleLbl="revTx" presStyleIdx="5" presStyleCnt="6">
        <dgm:presLayoutVars>
          <dgm:bulletEnabled/>
        </dgm:presLayoutVars>
      </dgm:prSet>
      <dgm:spPr/>
    </dgm:pt>
  </dgm:ptLst>
  <dgm:cxnLst>
    <dgm:cxn modelId="{18AD5A17-E678-4703-9B44-20DDC1B86FC0}" type="presOf" srcId="{C2A7D808-D893-44D8-9236-E5B21EE74492}" destId="{5463F857-15E6-485C-9823-98CC758969BA}" srcOrd="0" destOrd="0" presId="urn:microsoft.com/office/officeart/2024/3/layout/verticalVisualTextBlock1"/>
    <dgm:cxn modelId="{A7117728-E551-4EDF-8DAA-B47D0F5643B0}" type="presOf" srcId="{76369337-03FD-44B3-AAF3-5A29DA3ADCC8}" destId="{329AE08B-226B-4544-A21D-BE44A6F10CEE}" srcOrd="0" destOrd="0" presId="urn:microsoft.com/office/officeart/2024/3/layout/verticalVisualTextBlock1"/>
    <dgm:cxn modelId="{6DC47C32-0253-4437-9387-4AB0221962EE}" type="presOf" srcId="{3DBD7FE0-DDB0-4A22-A631-23AC65E63FEC}" destId="{1732CAD1-AC3C-4012-BCD6-668B618BFC08}" srcOrd="0" destOrd="0" presId="urn:microsoft.com/office/officeart/2024/3/layout/verticalVisualTextBlock1"/>
    <dgm:cxn modelId="{9BBA6434-D47F-48F5-92F6-8E5521CA7180}" srcId="{977731EA-9929-4EF5-9168-EA99C2FCB531}" destId="{5A170DBC-A480-400C-AEE9-59F1043B3DCA}" srcOrd="0" destOrd="0" parTransId="{0326A110-0EBF-4B64-9166-A77EA42F27B5}" sibTransId="{B155ABC7-0CED-4690-8800-1F6AB5577401}"/>
    <dgm:cxn modelId="{ADC7F63B-87D9-4917-AA9B-36CE78D5B8AA}" type="presOf" srcId="{1737BE0A-31CC-4F3E-AD72-75F8ADF63A5C}" destId="{ACC4845C-0A3D-4A1D-9140-91A8E7549B4F}" srcOrd="0" destOrd="0" presId="urn:microsoft.com/office/officeart/2024/3/layout/verticalVisualTextBlock1"/>
    <dgm:cxn modelId="{FB587742-3DFC-438F-BCDB-62A7692F260F}" type="presOf" srcId="{977731EA-9929-4EF5-9168-EA99C2FCB531}" destId="{CC8084B0-C6E2-462B-870E-C4EBB55CEC06}" srcOrd="0" destOrd="0" presId="urn:microsoft.com/office/officeart/2024/3/layout/verticalVisualTextBlock1"/>
    <dgm:cxn modelId="{903BC669-5309-4B52-92CC-BECA5079DD55}" srcId="{977731EA-9929-4EF5-9168-EA99C2FCB531}" destId="{3DBD7FE0-DDB0-4A22-A631-23AC65E63FEC}" srcOrd="2" destOrd="0" parTransId="{0CCD4CF9-8952-44F3-B0CF-AAFA9D346986}" sibTransId="{89527CE6-B591-4A22-844E-031A5AF4E373}"/>
    <dgm:cxn modelId="{AC9B306D-FC1E-4A40-86B7-F7200E86A77C}" srcId="{3DBD7FE0-DDB0-4A22-A631-23AC65E63FEC}" destId="{1737BE0A-31CC-4F3E-AD72-75F8ADF63A5C}" srcOrd="0" destOrd="0" parTransId="{2BA3815A-5609-4CE0-87EC-842725A54760}" sibTransId="{215CE6B9-D4BD-4D4A-BAF7-C8B9BB34094F}"/>
    <dgm:cxn modelId="{F55C9E52-0A89-4AB5-A762-8E7460D8E4AF}" type="presOf" srcId="{B155ABC7-0CED-4690-8800-1F6AB5577401}" destId="{4C4044F5-F03E-47B3-B9E0-1F3D11FB261A}" srcOrd="0" destOrd="0" presId="urn:microsoft.com/office/officeart/2024/3/layout/verticalVisualTextBlock1"/>
    <dgm:cxn modelId="{0D40979E-D4EA-438B-BB07-3B851D542DDF}" type="presOf" srcId="{13A473AF-3929-414A-86F3-A097728406BC}" destId="{92B55CEE-6265-45A0-87B1-1615D915CE71}" srcOrd="0" destOrd="0" presId="urn:microsoft.com/office/officeart/2024/3/layout/verticalVisualTextBlock1"/>
    <dgm:cxn modelId="{980674AF-99A2-48E1-8BA2-AE4217516476}" srcId="{977731EA-9929-4EF5-9168-EA99C2FCB531}" destId="{76369337-03FD-44B3-AAF3-5A29DA3ADCC8}" srcOrd="1" destOrd="0" parTransId="{E18EA4BA-B724-4FFD-B71E-F66100CCE5C4}" sibTransId="{13A473AF-3929-414A-86F3-A097728406BC}"/>
    <dgm:cxn modelId="{0D5585BE-9A52-4994-9D46-BE9DDB205E38}" srcId="{76369337-03FD-44B3-AAF3-5A29DA3ADCC8}" destId="{C2A7D808-D893-44D8-9236-E5B21EE74492}" srcOrd="0" destOrd="0" parTransId="{0C5D4562-7EE9-4A4D-A720-0D70CDEDEA2D}" sibTransId="{5FDA9190-D885-4550-9111-7C47B19696B9}"/>
    <dgm:cxn modelId="{B876E8BE-B5DE-4427-8A0F-3583BD413D3B}" srcId="{5A170DBC-A480-400C-AEE9-59F1043B3DCA}" destId="{4D917572-89CC-4BE2-99C2-E6F8B94363CE}" srcOrd="0" destOrd="0" parTransId="{1D207C85-0654-4962-83C4-929748C7B3E7}" sibTransId="{D7E606FC-8CB5-4229-BD0B-B37B9DD85EBF}"/>
    <dgm:cxn modelId="{1C5D98C1-378A-4A5D-82B9-5E9DF764B955}" type="presOf" srcId="{5A170DBC-A480-400C-AEE9-59F1043B3DCA}" destId="{773D1889-39A5-4473-8AE5-24F979070C5B}" srcOrd="0" destOrd="0" presId="urn:microsoft.com/office/officeart/2024/3/layout/verticalVisualTextBlock1"/>
    <dgm:cxn modelId="{031481F2-0183-4B54-882D-2EEFC0E813A4}" type="presOf" srcId="{4D917572-89CC-4BE2-99C2-E6F8B94363CE}" destId="{D73A3311-5573-4A7C-BDB6-B400FAD26667}" srcOrd="0" destOrd="0" presId="urn:microsoft.com/office/officeart/2024/3/layout/verticalVisualTextBlock1"/>
    <dgm:cxn modelId="{F13CB0E4-22B6-4A03-A34B-9BEB5A6DF43D}" type="presParOf" srcId="{CC8084B0-C6E2-462B-870E-C4EBB55CEC06}" destId="{49416B70-C200-4553-B196-49328F31902E}" srcOrd="0" destOrd="0" presId="urn:microsoft.com/office/officeart/2024/3/layout/verticalVisualTextBlock1"/>
    <dgm:cxn modelId="{7C64A019-1509-4C8A-BEA9-04CBD27DAC18}" type="presParOf" srcId="{49416B70-C200-4553-B196-49328F31902E}" destId="{39EEB45F-7D9A-4F46-9E57-19372DF4BBD2}" srcOrd="0" destOrd="0" presId="urn:microsoft.com/office/officeart/2024/3/layout/verticalVisualTextBlock1"/>
    <dgm:cxn modelId="{45E1491F-EA1E-4EFA-9705-3A23714C3710}" type="presParOf" srcId="{49416B70-C200-4553-B196-49328F31902E}" destId="{773D1889-39A5-4473-8AE5-24F979070C5B}" srcOrd="1" destOrd="0" presId="urn:microsoft.com/office/officeart/2024/3/layout/verticalVisualTextBlock1"/>
    <dgm:cxn modelId="{FEDBFA19-0497-45BA-8A3B-690A405B62DB}" type="presParOf" srcId="{49416B70-C200-4553-B196-49328F31902E}" destId="{D73A3311-5573-4A7C-BDB6-B400FAD26667}" srcOrd="2" destOrd="0" presId="urn:microsoft.com/office/officeart/2024/3/layout/verticalVisualTextBlock1"/>
    <dgm:cxn modelId="{10B93EA2-B865-45E9-A209-8ED4DA5492AE}" type="presParOf" srcId="{CC8084B0-C6E2-462B-870E-C4EBB55CEC06}" destId="{4C4044F5-F03E-47B3-B9E0-1F3D11FB261A}" srcOrd="1" destOrd="0" presId="urn:microsoft.com/office/officeart/2024/3/layout/verticalVisualTextBlock1"/>
    <dgm:cxn modelId="{99A667FE-5039-4706-A2C0-603C41317700}" type="presParOf" srcId="{CC8084B0-C6E2-462B-870E-C4EBB55CEC06}" destId="{B8D4CD67-E43A-40D7-90BA-2222B04D25B1}" srcOrd="2" destOrd="0" presId="urn:microsoft.com/office/officeart/2024/3/layout/verticalVisualTextBlock1"/>
    <dgm:cxn modelId="{66165004-B05B-4AC9-AC09-DD238F309275}" type="presParOf" srcId="{B8D4CD67-E43A-40D7-90BA-2222B04D25B1}" destId="{67E510C4-1B5F-4B75-BB7F-C7334C7A5FEA}" srcOrd="0" destOrd="0" presId="urn:microsoft.com/office/officeart/2024/3/layout/verticalVisualTextBlock1"/>
    <dgm:cxn modelId="{128CE955-0184-4692-8057-76AF48E760D4}" type="presParOf" srcId="{B8D4CD67-E43A-40D7-90BA-2222B04D25B1}" destId="{329AE08B-226B-4544-A21D-BE44A6F10CEE}" srcOrd="1" destOrd="0" presId="urn:microsoft.com/office/officeart/2024/3/layout/verticalVisualTextBlock1"/>
    <dgm:cxn modelId="{FF3E5D05-1F92-4840-9080-331215425ECA}" type="presParOf" srcId="{B8D4CD67-E43A-40D7-90BA-2222B04D25B1}" destId="{5463F857-15E6-485C-9823-98CC758969BA}" srcOrd="2" destOrd="0" presId="urn:microsoft.com/office/officeart/2024/3/layout/verticalVisualTextBlock1"/>
    <dgm:cxn modelId="{8419A9BA-CC75-4BA8-9B43-FF2AE8F731FE}" type="presParOf" srcId="{CC8084B0-C6E2-462B-870E-C4EBB55CEC06}" destId="{92B55CEE-6265-45A0-87B1-1615D915CE71}" srcOrd="3" destOrd="0" presId="urn:microsoft.com/office/officeart/2024/3/layout/verticalVisualTextBlock1"/>
    <dgm:cxn modelId="{B16195EA-7060-44B1-AF5C-29BF134A72EE}" type="presParOf" srcId="{CC8084B0-C6E2-462B-870E-C4EBB55CEC06}" destId="{0BE2CF30-F5E1-4024-929B-276E50253130}" srcOrd="4" destOrd="0" presId="urn:microsoft.com/office/officeart/2024/3/layout/verticalVisualTextBlock1"/>
    <dgm:cxn modelId="{9C614E62-DB6D-44FF-836D-FBACA8611199}" type="presParOf" srcId="{0BE2CF30-F5E1-4024-929B-276E50253130}" destId="{0DD8E61A-7AE1-453E-8B72-997DD00AE3B0}" srcOrd="0" destOrd="0" presId="urn:microsoft.com/office/officeart/2024/3/layout/verticalVisualTextBlock1"/>
    <dgm:cxn modelId="{CA621E86-F705-4CFC-BB46-3F14FC94052C}" type="presParOf" srcId="{0BE2CF30-F5E1-4024-929B-276E50253130}" destId="{1732CAD1-AC3C-4012-BCD6-668B618BFC08}" srcOrd="1" destOrd="0" presId="urn:microsoft.com/office/officeart/2024/3/layout/verticalVisualTextBlock1"/>
    <dgm:cxn modelId="{F7B0BCB8-6364-4613-AF8C-B436C8A9973E}" type="presParOf" srcId="{0BE2CF30-F5E1-4024-929B-276E50253130}" destId="{ACC4845C-0A3D-4A1D-9140-91A8E7549B4F}"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2A7D0C-D72B-4594-A725-2E38C95AD7F2}" type="doc">
      <dgm:prSet loTypeId="urn:microsoft.com/office/officeart/2024/3/layout/verticalVisualTextBlock1" loCatId="Picture" qsTypeId="urn:microsoft.com/office/officeart/2005/8/quickstyle/simple4" qsCatId="simple" csTypeId="urn:microsoft.com/office/officeart/2005/8/colors/accent0_3" csCatId="mainScheme" phldr="1"/>
      <dgm:spPr/>
      <dgm:t>
        <a:bodyPr/>
        <a:lstStyle/>
        <a:p>
          <a:endParaRPr lang="en-US"/>
        </a:p>
      </dgm:t>
    </dgm:pt>
    <dgm:pt modelId="{057A4AD8-8B5C-419A-8A09-A93AA04F685D}">
      <dgm:prSet/>
      <dgm:spPr/>
      <dgm:t>
        <a:bodyPr/>
        <a:lstStyle/>
        <a:p>
          <a:pPr>
            <a:lnSpc>
              <a:spcPct val="100000"/>
            </a:lnSpc>
            <a:defRPr b="1"/>
          </a:pPr>
          <a:r>
            <a:rPr lang="en-US"/>
            <a:t>Scalable Architecture</a:t>
          </a:r>
        </a:p>
      </dgm:t>
    </dgm:pt>
    <dgm:pt modelId="{49A16CFE-724F-4653-BB1A-CD92907CAEEF}" type="parTrans" cxnId="{B640A3DF-5A9A-423B-9080-AFE9CB009279}">
      <dgm:prSet/>
      <dgm:spPr/>
      <dgm:t>
        <a:bodyPr/>
        <a:lstStyle/>
        <a:p>
          <a:endParaRPr lang="en-US"/>
        </a:p>
      </dgm:t>
    </dgm:pt>
    <dgm:pt modelId="{B19FE084-6514-4963-9AF3-EA62E9034577}" type="sibTrans" cxnId="{B640A3DF-5A9A-423B-9080-AFE9CB009279}">
      <dgm:prSet/>
      <dgm:spPr/>
      <dgm:t>
        <a:bodyPr/>
        <a:lstStyle/>
        <a:p>
          <a:pPr>
            <a:lnSpc>
              <a:spcPct val="100000"/>
            </a:lnSpc>
            <a:defRPr b="1"/>
          </a:pPr>
          <a:endParaRPr lang="en-US"/>
        </a:p>
      </dgm:t>
    </dgm:pt>
    <dgm:pt modelId="{89DB2860-7ACA-429D-AC11-4291FB097D26}">
      <dgm:prSet/>
      <dgm:spPr/>
      <dgm:t>
        <a:bodyPr/>
        <a:lstStyle/>
        <a:p>
          <a:pPr>
            <a:lnSpc>
              <a:spcPct val="100000"/>
            </a:lnSpc>
          </a:pPr>
          <a:r>
            <a:rPr lang="en-US"/>
            <a:t>The system architecture is designed to scale seamlessly to accommodate new modules and features.</a:t>
          </a:r>
        </a:p>
      </dgm:t>
    </dgm:pt>
    <dgm:pt modelId="{28422B45-4AA3-4F4A-801C-42E587A7F29A}" type="parTrans" cxnId="{888C63BF-8755-4878-8776-36356E971333}">
      <dgm:prSet/>
      <dgm:spPr/>
      <dgm:t>
        <a:bodyPr/>
        <a:lstStyle/>
        <a:p>
          <a:endParaRPr lang="en-US"/>
        </a:p>
      </dgm:t>
    </dgm:pt>
    <dgm:pt modelId="{5E8C7837-43A1-402E-BA5B-74A1269D41D7}" type="sibTrans" cxnId="{888C63BF-8755-4878-8776-36356E971333}">
      <dgm:prSet/>
      <dgm:spPr/>
      <dgm:t>
        <a:bodyPr/>
        <a:lstStyle/>
        <a:p>
          <a:endParaRPr lang="en-US"/>
        </a:p>
      </dgm:t>
    </dgm:pt>
    <dgm:pt modelId="{546A4160-1422-4126-8540-FFC4572E6E7C}">
      <dgm:prSet/>
      <dgm:spPr/>
      <dgm:t>
        <a:bodyPr/>
        <a:lstStyle/>
        <a:p>
          <a:pPr>
            <a:lnSpc>
              <a:spcPct val="100000"/>
            </a:lnSpc>
            <a:defRPr b="1"/>
          </a:pPr>
          <a:r>
            <a:rPr lang="en-US"/>
            <a:t>Future Growth Support</a:t>
          </a:r>
        </a:p>
      </dgm:t>
    </dgm:pt>
    <dgm:pt modelId="{FE0D45EB-6FE8-45DB-A6F5-CD6B344FBED9}" type="parTrans" cxnId="{41DF5D72-D4A7-4262-9602-FB1E99F82300}">
      <dgm:prSet/>
      <dgm:spPr/>
      <dgm:t>
        <a:bodyPr/>
        <a:lstStyle/>
        <a:p>
          <a:endParaRPr lang="en-US"/>
        </a:p>
      </dgm:t>
    </dgm:pt>
    <dgm:pt modelId="{FD5DD9A9-F321-4FBE-B1BA-BCF82D26779F}" type="sibTrans" cxnId="{41DF5D72-D4A7-4262-9602-FB1E99F82300}">
      <dgm:prSet/>
      <dgm:spPr/>
      <dgm:t>
        <a:bodyPr/>
        <a:lstStyle/>
        <a:p>
          <a:pPr>
            <a:lnSpc>
              <a:spcPct val="100000"/>
            </a:lnSpc>
            <a:defRPr b="1"/>
          </a:pPr>
          <a:endParaRPr lang="en-US"/>
        </a:p>
      </dgm:t>
    </dgm:pt>
    <dgm:pt modelId="{AFCEFC4B-DABB-449E-B065-0BCF6CD0F489}">
      <dgm:prSet/>
      <dgm:spPr/>
      <dgm:t>
        <a:bodyPr/>
        <a:lstStyle/>
        <a:p>
          <a:pPr>
            <a:lnSpc>
              <a:spcPct val="100000"/>
            </a:lnSpc>
          </a:pPr>
          <a:r>
            <a:rPr lang="en-US"/>
            <a:t>Supports addition of new functionalities without disrupting existing operations.</a:t>
          </a:r>
        </a:p>
      </dgm:t>
    </dgm:pt>
    <dgm:pt modelId="{902966F2-D472-4AAB-A8D7-6AF48ED4891E}" type="parTrans" cxnId="{52085F64-2F8F-4071-A44F-C718F2D9965F}">
      <dgm:prSet/>
      <dgm:spPr/>
      <dgm:t>
        <a:bodyPr/>
        <a:lstStyle/>
        <a:p>
          <a:endParaRPr lang="en-US"/>
        </a:p>
      </dgm:t>
    </dgm:pt>
    <dgm:pt modelId="{F868F8B4-B710-4D5C-987E-3C9FA2439DBF}" type="sibTrans" cxnId="{52085F64-2F8F-4071-A44F-C718F2D9965F}">
      <dgm:prSet/>
      <dgm:spPr/>
      <dgm:t>
        <a:bodyPr/>
        <a:lstStyle/>
        <a:p>
          <a:endParaRPr lang="en-US"/>
        </a:p>
      </dgm:t>
    </dgm:pt>
    <dgm:pt modelId="{1AA78AC4-8D47-4108-9DF1-2002E780B28D}">
      <dgm:prSet/>
      <dgm:spPr/>
      <dgm:t>
        <a:bodyPr/>
        <a:lstStyle/>
        <a:p>
          <a:pPr>
            <a:lnSpc>
              <a:spcPct val="100000"/>
            </a:lnSpc>
            <a:defRPr b="1"/>
          </a:pPr>
          <a:r>
            <a:rPr lang="en-US"/>
            <a:t>Enhancement Flexibility</a:t>
          </a:r>
        </a:p>
      </dgm:t>
    </dgm:pt>
    <dgm:pt modelId="{7040B6DE-4A2D-44B8-9A7C-CBF917DDD18E}" type="parTrans" cxnId="{354AC162-13B6-4F38-B45D-1E9DECD1F870}">
      <dgm:prSet/>
      <dgm:spPr/>
      <dgm:t>
        <a:bodyPr/>
        <a:lstStyle/>
        <a:p>
          <a:endParaRPr lang="en-US"/>
        </a:p>
      </dgm:t>
    </dgm:pt>
    <dgm:pt modelId="{2FFB8C88-8F56-4655-A8BA-45766C434D0A}" type="sibTrans" cxnId="{354AC162-13B6-4F38-B45D-1E9DECD1F870}">
      <dgm:prSet/>
      <dgm:spPr/>
      <dgm:t>
        <a:bodyPr/>
        <a:lstStyle/>
        <a:p>
          <a:endParaRPr lang="en-US"/>
        </a:p>
      </dgm:t>
    </dgm:pt>
    <dgm:pt modelId="{CCAC9FB9-AA4E-4ED7-BDB1-8B04BDB06F10}">
      <dgm:prSet/>
      <dgm:spPr/>
      <dgm:t>
        <a:bodyPr/>
        <a:lstStyle/>
        <a:p>
          <a:pPr>
            <a:lnSpc>
              <a:spcPct val="100000"/>
            </a:lnSpc>
          </a:pPr>
          <a:r>
            <a:rPr lang="en-US"/>
            <a:t>Allows enhancements to be implemented efficiently ensuring continuous improvement.</a:t>
          </a:r>
        </a:p>
      </dgm:t>
    </dgm:pt>
    <dgm:pt modelId="{8655BE5F-6AAC-4E52-9460-2C0254914D33}" type="parTrans" cxnId="{650F0661-DC3B-496E-8D92-0ECF5A9BC548}">
      <dgm:prSet/>
      <dgm:spPr/>
      <dgm:t>
        <a:bodyPr/>
        <a:lstStyle/>
        <a:p>
          <a:endParaRPr lang="en-US"/>
        </a:p>
      </dgm:t>
    </dgm:pt>
    <dgm:pt modelId="{36490DE7-DFFC-44EB-90DA-06B2D2C406DD}" type="sibTrans" cxnId="{650F0661-DC3B-496E-8D92-0ECF5A9BC548}">
      <dgm:prSet/>
      <dgm:spPr/>
      <dgm:t>
        <a:bodyPr/>
        <a:lstStyle/>
        <a:p>
          <a:endParaRPr lang="en-US"/>
        </a:p>
      </dgm:t>
    </dgm:pt>
    <dgm:pt modelId="{31ABAF43-3857-4EAD-A19D-986DA8A04209}" type="pres">
      <dgm:prSet presAssocID="{712A7D0C-D72B-4594-A725-2E38C95AD7F2}" presName="Root" presStyleCnt="0">
        <dgm:presLayoutVars>
          <dgm:dir/>
          <dgm:resizeHandles val="exact"/>
        </dgm:presLayoutVars>
      </dgm:prSet>
      <dgm:spPr/>
    </dgm:pt>
    <dgm:pt modelId="{6E335939-C438-4ECC-A92C-F43BC262C4AA}" type="pres">
      <dgm:prSet presAssocID="{057A4AD8-8B5C-419A-8A09-A93AA04F685D}" presName="Composite" presStyleCnt="0"/>
      <dgm:spPr/>
    </dgm:pt>
    <dgm:pt modelId="{82C40CA8-38B7-4A2F-B391-8BD5BFEBA989}" type="pres">
      <dgm:prSet presAssocID="{057A4AD8-8B5C-419A-8A09-A93AA04F685D}"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 r="-1"/>
          <a:stretch/>
        </a:blipFill>
      </dgm:spPr>
      <dgm:extLst>
        <a:ext uri="{E40237B7-FDA0-4F09-8148-C483321AD2D9}">
          <dgm14:cNvPr xmlns:dgm14="http://schemas.microsoft.com/office/drawing/2010/diagram" id="0" name="" descr="Abstract network structure with white cubes"/>
        </a:ext>
      </dgm:extLst>
    </dgm:pt>
    <dgm:pt modelId="{E6FDC57D-D01D-4618-ACB5-B9E00AA260FA}" type="pres">
      <dgm:prSet presAssocID="{057A4AD8-8B5C-419A-8A09-A93AA04F685D}" presName="Subtitle" presStyleLbl="revTx" presStyleIdx="0" presStyleCnt="6">
        <dgm:presLayoutVars>
          <dgm:chMax val="0"/>
          <dgm:bulletEnabled/>
        </dgm:presLayoutVars>
      </dgm:prSet>
      <dgm:spPr/>
    </dgm:pt>
    <dgm:pt modelId="{25C6C36F-ABA0-4049-AAD8-3F4BD9B90679}" type="pres">
      <dgm:prSet presAssocID="{057A4AD8-8B5C-419A-8A09-A93AA04F685D}" presName="Description" presStyleLbl="revTx" presStyleIdx="1" presStyleCnt="6">
        <dgm:presLayoutVars>
          <dgm:bulletEnabled/>
        </dgm:presLayoutVars>
      </dgm:prSet>
      <dgm:spPr/>
    </dgm:pt>
    <dgm:pt modelId="{68DFD9C2-C71A-4947-AA1E-343FDEE46A52}" type="pres">
      <dgm:prSet presAssocID="{B19FE084-6514-4963-9AF3-EA62E9034577}" presName="sibTrans" presStyleLbl="sibTrans2D1" presStyleIdx="0" presStyleCnt="0"/>
      <dgm:spPr/>
    </dgm:pt>
    <dgm:pt modelId="{8CAB5155-4420-444F-990E-062758FF3BF1}" type="pres">
      <dgm:prSet presAssocID="{546A4160-1422-4126-8540-FFC4572E6E7C}" presName="Composite" presStyleCnt="0"/>
      <dgm:spPr/>
    </dgm:pt>
    <dgm:pt modelId="{676045A0-D3DF-40AB-9EF9-1011641162CF}" type="pres">
      <dgm:prSet presAssocID="{546A4160-1422-4126-8540-FFC4572E6E7C}"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4611" r="8393" b="5"/>
          <a:stretch/>
        </a:blipFill>
      </dgm:spPr>
      <dgm:extLst>
        <a:ext uri="{E40237B7-FDA0-4F09-8148-C483321AD2D9}">
          <dgm14:cNvPr xmlns:dgm14="http://schemas.microsoft.com/office/drawing/2010/diagram" id="0" name="" descr="Cubes connected with a red line"/>
        </a:ext>
      </dgm:extLst>
    </dgm:pt>
    <dgm:pt modelId="{007C1D8C-980E-4F57-A43F-5A33FB19D583}" type="pres">
      <dgm:prSet presAssocID="{546A4160-1422-4126-8540-FFC4572E6E7C}" presName="Subtitle" presStyleLbl="revTx" presStyleIdx="2" presStyleCnt="6">
        <dgm:presLayoutVars>
          <dgm:chMax val="0"/>
          <dgm:bulletEnabled/>
        </dgm:presLayoutVars>
      </dgm:prSet>
      <dgm:spPr/>
    </dgm:pt>
    <dgm:pt modelId="{3AB39AC6-6DA8-458A-AF20-394FA4BC807D}" type="pres">
      <dgm:prSet presAssocID="{546A4160-1422-4126-8540-FFC4572E6E7C}" presName="Description" presStyleLbl="revTx" presStyleIdx="3" presStyleCnt="6">
        <dgm:presLayoutVars>
          <dgm:bulletEnabled/>
        </dgm:presLayoutVars>
      </dgm:prSet>
      <dgm:spPr/>
    </dgm:pt>
    <dgm:pt modelId="{1B66C20A-6B54-484E-8D86-E813D8790BCF}" type="pres">
      <dgm:prSet presAssocID="{FD5DD9A9-F321-4FBE-B1BA-BCF82D26779F}" presName="sibTrans" presStyleLbl="sibTrans2D1" presStyleIdx="0" presStyleCnt="0"/>
      <dgm:spPr/>
    </dgm:pt>
    <dgm:pt modelId="{F9EC840A-6390-45E9-AF1E-F9C2B8D8905D}" type="pres">
      <dgm:prSet presAssocID="{1AA78AC4-8D47-4108-9DF1-2002E780B28D}" presName="Composite" presStyleCnt="0"/>
      <dgm:spPr/>
    </dgm:pt>
    <dgm:pt modelId="{FF5F3D38-E458-474C-9975-CD8DE10ED4A1}" type="pres">
      <dgm:prSet presAssocID="{1AA78AC4-8D47-4108-9DF1-2002E780B28D}"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2233" r="12763" b="-6"/>
          <a:stretch/>
        </a:blipFill>
      </dgm:spPr>
      <dgm:extLst>
        <a:ext uri="{E40237B7-FDA0-4F09-8148-C483321AD2D9}">
          <dgm14:cNvPr xmlns:dgm14="http://schemas.microsoft.com/office/drawing/2010/diagram" id="0" name="" descr="Tools icon"/>
        </a:ext>
      </dgm:extLst>
    </dgm:pt>
    <dgm:pt modelId="{87F44403-F16A-4110-A49A-3D0E5E96AE8D}" type="pres">
      <dgm:prSet presAssocID="{1AA78AC4-8D47-4108-9DF1-2002E780B28D}" presName="Subtitle" presStyleLbl="revTx" presStyleIdx="4" presStyleCnt="6">
        <dgm:presLayoutVars>
          <dgm:chMax val="0"/>
          <dgm:bulletEnabled/>
        </dgm:presLayoutVars>
      </dgm:prSet>
      <dgm:spPr/>
    </dgm:pt>
    <dgm:pt modelId="{2C01154E-C159-4033-9E89-D7E16C95BDC9}" type="pres">
      <dgm:prSet presAssocID="{1AA78AC4-8D47-4108-9DF1-2002E780B28D}" presName="Description" presStyleLbl="revTx" presStyleIdx="5" presStyleCnt="6">
        <dgm:presLayoutVars>
          <dgm:bulletEnabled/>
        </dgm:presLayoutVars>
      </dgm:prSet>
      <dgm:spPr/>
    </dgm:pt>
  </dgm:ptLst>
  <dgm:cxnLst>
    <dgm:cxn modelId="{14DC702D-13A7-4FAC-8BA6-E10F0AC0DA19}" type="presOf" srcId="{FD5DD9A9-F321-4FBE-B1BA-BCF82D26779F}" destId="{1B66C20A-6B54-484E-8D86-E813D8790BCF}" srcOrd="0" destOrd="0" presId="urn:microsoft.com/office/officeart/2024/3/layout/verticalVisualTextBlock1"/>
    <dgm:cxn modelId="{650F0661-DC3B-496E-8D92-0ECF5A9BC548}" srcId="{1AA78AC4-8D47-4108-9DF1-2002E780B28D}" destId="{CCAC9FB9-AA4E-4ED7-BDB1-8B04BDB06F10}" srcOrd="0" destOrd="0" parTransId="{8655BE5F-6AAC-4E52-9460-2C0254914D33}" sibTransId="{36490DE7-DFFC-44EB-90DA-06B2D2C406DD}"/>
    <dgm:cxn modelId="{354AC162-13B6-4F38-B45D-1E9DECD1F870}" srcId="{712A7D0C-D72B-4594-A725-2E38C95AD7F2}" destId="{1AA78AC4-8D47-4108-9DF1-2002E780B28D}" srcOrd="2" destOrd="0" parTransId="{7040B6DE-4A2D-44B8-9A7C-CBF917DDD18E}" sibTransId="{2FFB8C88-8F56-4655-A8BA-45766C434D0A}"/>
    <dgm:cxn modelId="{52085F64-2F8F-4071-A44F-C718F2D9965F}" srcId="{546A4160-1422-4126-8540-FFC4572E6E7C}" destId="{AFCEFC4B-DABB-449E-B065-0BCF6CD0F489}" srcOrd="0" destOrd="0" parTransId="{902966F2-D472-4AAB-A8D7-6AF48ED4891E}" sibTransId="{F868F8B4-B710-4D5C-987E-3C9FA2439DBF}"/>
    <dgm:cxn modelId="{397A554C-0D4F-440C-92E5-ECA8C0414FF0}" type="presOf" srcId="{1AA78AC4-8D47-4108-9DF1-2002E780B28D}" destId="{87F44403-F16A-4110-A49A-3D0E5E96AE8D}" srcOrd="0" destOrd="0" presId="urn:microsoft.com/office/officeart/2024/3/layout/verticalVisualTextBlock1"/>
    <dgm:cxn modelId="{41DF5D72-D4A7-4262-9602-FB1E99F82300}" srcId="{712A7D0C-D72B-4594-A725-2E38C95AD7F2}" destId="{546A4160-1422-4126-8540-FFC4572E6E7C}" srcOrd="1" destOrd="0" parTransId="{FE0D45EB-6FE8-45DB-A6F5-CD6B344FBED9}" sibTransId="{FD5DD9A9-F321-4FBE-B1BA-BCF82D26779F}"/>
    <dgm:cxn modelId="{757D5F8C-4CF7-4F02-98A6-9902E6DE7186}" type="presOf" srcId="{B19FE084-6514-4963-9AF3-EA62E9034577}" destId="{68DFD9C2-C71A-4947-AA1E-343FDEE46A52}" srcOrd="0" destOrd="0" presId="urn:microsoft.com/office/officeart/2024/3/layout/verticalVisualTextBlock1"/>
    <dgm:cxn modelId="{87338095-5BC9-4770-9994-CCD1702E692E}" type="presOf" srcId="{057A4AD8-8B5C-419A-8A09-A93AA04F685D}" destId="{E6FDC57D-D01D-4618-ACB5-B9E00AA260FA}" srcOrd="0" destOrd="0" presId="urn:microsoft.com/office/officeart/2024/3/layout/verticalVisualTextBlock1"/>
    <dgm:cxn modelId="{2D6DB29B-9643-4372-905A-E416A5D3F38C}" type="presOf" srcId="{546A4160-1422-4126-8540-FFC4572E6E7C}" destId="{007C1D8C-980E-4F57-A43F-5A33FB19D583}" srcOrd="0" destOrd="0" presId="urn:microsoft.com/office/officeart/2024/3/layout/verticalVisualTextBlock1"/>
    <dgm:cxn modelId="{67DB97A9-48DA-46C3-B7A8-B539A2CF74B3}" type="presOf" srcId="{89DB2860-7ACA-429D-AC11-4291FB097D26}" destId="{25C6C36F-ABA0-4049-AAD8-3F4BD9B90679}" srcOrd="0" destOrd="0" presId="urn:microsoft.com/office/officeart/2024/3/layout/verticalVisualTextBlock1"/>
    <dgm:cxn modelId="{888C63BF-8755-4878-8776-36356E971333}" srcId="{057A4AD8-8B5C-419A-8A09-A93AA04F685D}" destId="{89DB2860-7ACA-429D-AC11-4291FB097D26}" srcOrd="0" destOrd="0" parTransId="{28422B45-4AA3-4F4A-801C-42E587A7F29A}" sibTransId="{5E8C7837-43A1-402E-BA5B-74A1269D41D7}"/>
    <dgm:cxn modelId="{B640A3DF-5A9A-423B-9080-AFE9CB009279}" srcId="{712A7D0C-D72B-4594-A725-2E38C95AD7F2}" destId="{057A4AD8-8B5C-419A-8A09-A93AA04F685D}" srcOrd="0" destOrd="0" parTransId="{49A16CFE-724F-4653-BB1A-CD92907CAEEF}" sibTransId="{B19FE084-6514-4963-9AF3-EA62E9034577}"/>
    <dgm:cxn modelId="{E6102BEB-9E97-4316-AD9A-22F740A29D0E}" type="presOf" srcId="{712A7D0C-D72B-4594-A725-2E38C95AD7F2}" destId="{31ABAF43-3857-4EAD-A19D-986DA8A04209}" srcOrd="0" destOrd="0" presId="urn:microsoft.com/office/officeart/2024/3/layout/verticalVisualTextBlock1"/>
    <dgm:cxn modelId="{503908F0-8B25-408E-A982-12D9C41EA503}" type="presOf" srcId="{AFCEFC4B-DABB-449E-B065-0BCF6CD0F489}" destId="{3AB39AC6-6DA8-458A-AF20-394FA4BC807D}" srcOrd="0" destOrd="0" presId="urn:microsoft.com/office/officeart/2024/3/layout/verticalVisualTextBlock1"/>
    <dgm:cxn modelId="{C063E4F5-54B5-4C9C-ABF6-5368CF674B56}" type="presOf" srcId="{CCAC9FB9-AA4E-4ED7-BDB1-8B04BDB06F10}" destId="{2C01154E-C159-4033-9E89-D7E16C95BDC9}" srcOrd="0" destOrd="0" presId="urn:microsoft.com/office/officeart/2024/3/layout/verticalVisualTextBlock1"/>
    <dgm:cxn modelId="{6550A541-8941-4729-A89C-BE6AD1589124}" type="presParOf" srcId="{31ABAF43-3857-4EAD-A19D-986DA8A04209}" destId="{6E335939-C438-4ECC-A92C-F43BC262C4AA}" srcOrd="0" destOrd="0" presId="urn:microsoft.com/office/officeart/2024/3/layout/verticalVisualTextBlock1"/>
    <dgm:cxn modelId="{2D0E4A04-8F2E-4EA3-9EAB-6DA7D2313275}" type="presParOf" srcId="{6E335939-C438-4ECC-A92C-F43BC262C4AA}" destId="{82C40CA8-38B7-4A2F-B391-8BD5BFEBA989}" srcOrd="0" destOrd="0" presId="urn:microsoft.com/office/officeart/2024/3/layout/verticalVisualTextBlock1"/>
    <dgm:cxn modelId="{ABA1FA98-329A-49AC-B530-0DDBEEF2CA9D}" type="presParOf" srcId="{6E335939-C438-4ECC-A92C-F43BC262C4AA}" destId="{E6FDC57D-D01D-4618-ACB5-B9E00AA260FA}" srcOrd="1" destOrd="0" presId="urn:microsoft.com/office/officeart/2024/3/layout/verticalVisualTextBlock1"/>
    <dgm:cxn modelId="{8B64B545-C730-4D1F-86E6-DACE0F65F13B}" type="presParOf" srcId="{6E335939-C438-4ECC-A92C-F43BC262C4AA}" destId="{25C6C36F-ABA0-4049-AAD8-3F4BD9B90679}" srcOrd="2" destOrd="0" presId="urn:microsoft.com/office/officeart/2024/3/layout/verticalVisualTextBlock1"/>
    <dgm:cxn modelId="{5B816C10-C2EB-4E82-A664-F34DE22AD0C1}" type="presParOf" srcId="{31ABAF43-3857-4EAD-A19D-986DA8A04209}" destId="{68DFD9C2-C71A-4947-AA1E-343FDEE46A52}" srcOrd="1" destOrd="0" presId="urn:microsoft.com/office/officeart/2024/3/layout/verticalVisualTextBlock1"/>
    <dgm:cxn modelId="{E5162017-22CA-45D8-AA42-0CE0626A49D9}" type="presParOf" srcId="{31ABAF43-3857-4EAD-A19D-986DA8A04209}" destId="{8CAB5155-4420-444F-990E-062758FF3BF1}" srcOrd="2" destOrd="0" presId="urn:microsoft.com/office/officeart/2024/3/layout/verticalVisualTextBlock1"/>
    <dgm:cxn modelId="{1823CABC-2AB8-4BE2-9DDB-50D7CE3CB327}" type="presParOf" srcId="{8CAB5155-4420-444F-990E-062758FF3BF1}" destId="{676045A0-D3DF-40AB-9EF9-1011641162CF}" srcOrd="0" destOrd="0" presId="urn:microsoft.com/office/officeart/2024/3/layout/verticalVisualTextBlock1"/>
    <dgm:cxn modelId="{3AD273E8-D6F5-4D9D-982E-C1364005C8FC}" type="presParOf" srcId="{8CAB5155-4420-444F-990E-062758FF3BF1}" destId="{007C1D8C-980E-4F57-A43F-5A33FB19D583}" srcOrd="1" destOrd="0" presId="urn:microsoft.com/office/officeart/2024/3/layout/verticalVisualTextBlock1"/>
    <dgm:cxn modelId="{6A93069F-4AC0-4687-AD44-E9F88BBA3BC8}" type="presParOf" srcId="{8CAB5155-4420-444F-990E-062758FF3BF1}" destId="{3AB39AC6-6DA8-458A-AF20-394FA4BC807D}" srcOrd="2" destOrd="0" presId="urn:microsoft.com/office/officeart/2024/3/layout/verticalVisualTextBlock1"/>
    <dgm:cxn modelId="{B516A63F-E379-4122-ACE9-2BF1BBF46663}" type="presParOf" srcId="{31ABAF43-3857-4EAD-A19D-986DA8A04209}" destId="{1B66C20A-6B54-484E-8D86-E813D8790BCF}" srcOrd="3" destOrd="0" presId="urn:microsoft.com/office/officeart/2024/3/layout/verticalVisualTextBlock1"/>
    <dgm:cxn modelId="{F03352F2-8177-4756-9B1E-BBDA36F99408}" type="presParOf" srcId="{31ABAF43-3857-4EAD-A19D-986DA8A04209}" destId="{F9EC840A-6390-45E9-AF1E-F9C2B8D8905D}" srcOrd="4" destOrd="0" presId="urn:microsoft.com/office/officeart/2024/3/layout/verticalVisualTextBlock1"/>
    <dgm:cxn modelId="{4D01CAB5-96CD-4332-BC97-5208B86BB38C}" type="presParOf" srcId="{F9EC840A-6390-45E9-AF1E-F9C2B8D8905D}" destId="{FF5F3D38-E458-474C-9975-CD8DE10ED4A1}" srcOrd="0" destOrd="0" presId="urn:microsoft.com/office/officeart/2024/3/layout/verticalVisualTextBlock1"/>
    <dgm:cxn modelId="{902CBA63-1A8F-4440-8643-FEB2853A42FF}" type="presParOf" srcId="{F9EC840A-6390-45E9-AF1E-F9C2B8D8905D}" destId="{87F44403-F16A-4110-A49A-3D0E5E96AE8D}" srcOrd="1" destOrd="0" presId="urn:microsoft.com/office/officeart/2024/3/layout/verticalVisualTextBlock1"/>
    <dgm:cxn modelId="{C23E0B88-EA54-4F75-B9A8-DAB52A1BDAAD}" type="presParOf" srcId="{F9EC840A-6390-45E9-AF1E-F9C2B8D8905D}" destId="{2C01154E-C159-4033-9E89-D7E16C95BDC9}"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6C3E032-17E0-42B4-AF9F-B33C260E784B}"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5BFFDAF3-7FC1-4B9D-877E-E9C4D3697811}">
      <dgm:prSet/>
      <dgm:spPr/>
      <dgm:t>
        <a:bodyPr/>
        <a:lstStyle/>
        <a:p>
          <a:pPr>
            <a:lnSpc>
              <a:spcPct val="100000"/>
            </a:lnSpc>
            <a:defRPr b="1"/>
          </a:pPr>
          <a:r>
            <a:rPr lang="en-US"/>
            <a:t>Robust System Architecture</a:t>
          </a:r>
        </a:p>
      </dgm:t>
    </dgm:pt>
    <dgm:pt modelId="{9DD1585F-891A-4624-BC94-81EA2C8D11B5}" type="parTrans" cxnId="{4BD9F969-421E-43D6-B748-A43BFD564D3E}">
      <dgm:prSet/>
      <dgm:spPr/>
      <dgm:t>
        <a:bodyPr/>
        <a:lstStyle/>
        <a:p>
          <a:endParaRPr lang="en-US"/>
        </a:p>
      </dgm:t>
    </dgm:pt>
    <dgm:pt modelId="{930E1029-3C1A-4DF1-A8C7-E63735140F06}" type="sibTrans" cxnId="{4BD9F969-421E-43D6-B748-A43BFD564D3E}">
      <dgm:prSet/>
      <dgm:spPr/>
      <dgm:t>
        <a:bodyPr/>
        <a:lstStyle/>
        <a:p>
          <a:pPr>
            <a:lnSpc>
              <a:spcPct val="100000"/>
            </a:lnSpc>
            <a:defRPr b="1"/>
          </a:pPr>
          <a:endParaRPr lang="en-US"/>
        </a:p>
      </dgm:t>
    </dgm:pt>
    <dgm:pt modelId="{93A84795-5B29-46D9-8613-71927AC97F37}">
      <dgm:prSet/>
      <dgm:spPr/>
      <dgm:t>
        <a:bodyPr/>
        <a:lstStyle/>
        <a:p>
          <a:pPr>
            <a:lnSpc>
              <a:spcPct val="100000"/>
            </a:lnSpc>
          </a:pPr>
          <a:r>
            <a:rPr lang="en-US"/>
            <a:t>The system architecture ensures reliability and strong performance to support population management needs.</a:t>
          </a:r>
        </a:p>
      </dgm:t>
    </dgm:pt>
    <dgm:pt modelId="{5C6A7947-287D-4B9F-8E5A-AE8C1E7B420E}" type="parTrans" cxnId="{359FFD93-0DDD-4E9C-A641-05E6070A5D80}">
      <dgm:prSet/>
      <dgm:spPr/>
      <dgm:t>
        <a:bodyPr/>
        <a:lstStyle/>
        <a:p>
          <a:endParaRPr lang="en-US"/>
        </a:p>
      </dgm:t>
    </dgm:pt>
    <dgm:pt modelId="{206DBC4B-A4DE-4F9D-A658-1B11A55EBCE2}" type="sibTrans" cxnId="{359FFD93-0DDD-4E9C-A641-05E6070A5D80}">
      <dgm:prSet/>
      <dgm:spPr/>
      <dgm:t>
        <a:bodyPr/>
        <a:lstStyle/>
        <a:p>
          <a:endParaRPr lang="en-US"/>
        </a:p>
      </dgm:t>
    </dgm:pt>
    <dgm:pt modelId="{4F586783-82B0-4769-9843-182974634441}">
      <dgm:prSet/>
      <dgm:spPr/>
      <dgm:t>
        <a:bodyPr/>
        <a:lstStyle/>
        <a:p>
          <a:pPr>
            <a:lnSpc>
              <a:spcPct val="100000"/>
            </a:lnSpc>
            <a:defRPr b="1"/>
          </a:pPr>
          <a:r>
            <a:rPr lang="en-US"/>
            <a:t>Security and Data Protection</a:t>
          </a:r>
        </a:p>
      </dgm:t>
    </dgm:pt>
    <dgm:pt modelId="{E7A1E1F2-8979-43E3-9FF5-C70C3776F554}" type="parTrans" cxnId="{C8B8D86A-7B01-4484-AC8C-D2BBAA006B59}">
      <dgm:prSet/>
      <dgm:spPr/>
      <dgm:t>
        <a:bodyPr/>
        <a:lstStyle/>
        <a:p>
          <a:endParaRPr lang="en-US"/>
        </a:p>
      </dgm:t>
    </dgm:pt>
    <dgm:pt modelId="{F675C2E9-D407-4126-9B0F-8BD995020C51}" type="sibTrans" cxnId="{C8B8D86A-7B01-4484-AC8C-D2BBAA006B59}">
      <dgm:prSet/>
      <dgm:spPr/>
      <dgm:t>
        <a:bodyPr/>
        <a:lstStyle/>
        <a:p>
          <a:pPr>
            <a:lnSpc>
              <a:spcPct val="100000"/>
            </a:lnSpc>
            <a:defRPr b="1"/>
          </a:pPr>
          <a:endParaRPr lang="en-US"/>
        </a:p>
      </dgm:t>
    </dgm:pt>
    <dgm:pt modelId="{079ACFD3-0462-43BB-A908-70BF8DE4E99C}">
      <dgm:prSet/>
      <dgm:spPr/>
      <dgm:t>
        <a:bodyPr/>
        <a:lstStyle/>
        <a:p>
          <a:pPr>
            <a:lnSpc>
              <a:spcPct val="100000"/>
            </a:lnSpc>
          </a:pPr>
          <a:r>
            <a:rPr lang="en-US"/>
            <a:t>Security measures safeguard sensitive population data against unauthorized access and breaches.</a:t>
          </a:r>
        </a:p>
      </dgm:t>
    </dgm:pt>
    <dgm:pt modelId="{9C297503-83CC-438B-A668-5D6B2816DE91}" type="parTrans" cxnId="{E5CD2A6D-CCA2-477A-9C53-6A0C1A7342BF}">
      <dgm:prSet/>
      <dgm:spPr/>
      <dgm:t>
        <a:bodyPr/>
        <a:lstStyle/>
        <a:p>
          <a:endParaRPr lang="en-US"/>
        </a:p>
      </dgm:t>
    </dgm:pt>
    <dgm:pt modelId="{B079F7A1-FDB1-419E-8D0B-6358C6BCA6C3}" type="sibTrans" cxnId="{E5CD2A6D-CCA2-477A-9C53-6A0C1A7342BF}">
      <dgm:prSet/>
      <dgm:spPr/>
      <dgm:t>
        <a:bodyPr/>
        <a:lstStyle/>
        <a:p>
          <a:endParaRPr lang="en-US"/>
        </a:p>
      </dgm:t>
    </dgm:pt>
    <dgm:pt modelId="{A3E4A0B6-67C4-46B4-9EE4-AA0A44E8A22C}">
      <dgm:prSet/>
      <dgm:spPr/>
      <dgm:t>
        <a:bodyPr/>
        <a:lstStyle/>
        <a:p>
          <a:pPr>
            <a:lnSpc>
              <a:spcPct val="100000"/>
            </a:lnSpc>
            <a:defRPr b="1"/>
          </a:pPr>
          <a:r>
            <a:rPr lang="en-US"/>
            <a:t>Scalability for Future Growth</a:t>
          </a:r>
        </a:p>
      </dgm:t>
    </dgm:pt>
    <dgm:pt modelId="{732684E1-0E46-41A5-8F31-8AE3AF141DFF}" type="parTrans" cxnId="{53B6A387-05A1-4BF2-BEA6-3C28004088A4}">
      <dgm:prSet/>
      <dgm:spPr/>
      <dgm:t>
        <a:bodyPr/>
        <a:lstStyle/>
        <a:p>
          <a:endParaRPr lang="en-US"/>
        </a:p>
      </dgm:t>
    </dgm:pt>
    <dgm:pt modelId="{4463269A-BAD7-4D97-AF3D-8C1417302FD1}" type="sibTrans" cxnId="{53B6A387-05A1-4BF2-BEA6-3C28004088A4}">
      <dgm:prSet/>
      <dgm:spPr/>
      <dgm:t>
        <a:bodyPr/>
        <a:lstStyle/>
        <a:p>
          <a:pPr>
            <a:lnSpc>
              <a:spcPct val="100000"/>
            </a:lnSpc>
            <a:defRPr b="1"/>
          </a:pPr>
          <a:endParaRPr lang="en-US"/>
        </a:p>
      </dgm:t>
    </dgm:pt>
    <dgm:pt modelId="{DFEF9ECB-B45E-45BC-B916-3502CD3F02B2}">
      <dgm:prSet/>
      <dgm:spPr/>
      <dgm:t>
        <a:bodyPr/>
        <a:lstStyle/>
        <a:p>
          <a:pPr>
            <a:lnSpc>
              <a:spcPct val="100000"/>
            </a:lnSpc>
          </a:pPr>
          <a:r>
            <a:rPr lang="en-US"/>
            <a:t>The platform is designed to scale easily to accommodate Cambodia’s growing population management requirements.</a:t>
          </a:r>
        </a:p>
      </dgm:t>
    </dgm:pt>
    <dgm:pt modelId="{F6005C63-64B8-4EAE-8BB7-1F1107C7CD62}" type="parTrans" cxnId="{F908FCC5-1033-4135-AA5F-D6E545D870FA}">
      <dgm:prSet/>
      <dgm:spPr/>
      <dgm:t>
        <a:bodyPr/>
        <a:lstStyle/>
        <a:p>
          <a:endParaRPr lang="en-US"/>
        </a:p>
      </dgm:t>
    </dgm:pt>
    <dgm:pt modelId="{C5F727A6-57CA-455E-A68E-7657D29C8D28}" type="sibTrans" cxnId="{F908FCC5-1033-4135-AA5F-D6E545D870FA}">
      <dgm:prSet/>
      <dgm:spPr/>
      <dgm:t>
        <a:bodyPr/>
        <a:lstStyle/>
        <a:p>
          <a:endParaRPr lang="en-US"/>
        </a:p>
      </dgm:t>
    </dgm:pt>
    <dgm:pt modelId="{44490791-E46D-4F10-82A6-3DDF031CDF6D}">
      <dgm:prSet/>
      <dgm:spPr/>
      <dgm:t>
        <a:bodyPr/>
        <a:lstStyle/>
        <a:p>
          <a:pPr>
            <a:lnSpc>
              <a:spcPct val="100000"/>
            </a:lnSpc>
            <a:defRPr b="1"/>
          </a:pPr>
          <a:r>
            <a:rPr lang="en-US"/>
            <a:t>Supporting National Goals</a:t>
          </a:r>
        </a:p>
      </dgm:t>
    </dgm:pt>
    <dgm:pt modelId="{7F4E99CD-FBF2-426B-A1FA-34E5EA069AF1}" type="parTrans" cxnId="{36473158-A6D8-450B-B8E4-6676C0646061}">
      <dgm:prSet/>
      <dgm:spPr/>
      <dgm:t>
        <a:bodyPr/>
        <a:lstStyle/>
        <a:p>
          <a:endParaRPr lang="en-US"/>
        </a:p>
      </dgm:t>
    </dgm:pt>
    <dgm:pt modelId="{BB5C0024-56E5-4DCF-86ED-CCAF6908967C}" type="sibTrans" cxnId="{36473158-A6D8-450B-B8E4-6676C0646061}">
      <dgm:prSet/>
      <dgm:spPr/>
      <dgm:t>
        <a:bodyPr/>
        <a:lstStyle/>
        <a:p>
          <a:endParaRPr lang="en-US"/>
        </a:p>
      </dgm:t>
    </dgm:pt>
    <dgm:pt modelId="{6F27D644-E9F3-4D2B-8909-E6BE01D68F6C}">
      <dgm:prSet/>
      <dgm:spPr/>
      <dgm:t>
        <a:bodyPr/>
        <a:lstStyle/>
        <a:p>
          <a:pPr>
            <a:lnSpc>
              <a:spcPct val="100000"/>
            </a:lnSpc>
          </a:pPr>
          <a:r>
            <a:rPr lang="en-US"/>
            <a:t>The system aligns with Cambodia’s objectives for effective and efficient population management.</a:t>
          </a:r>
        </a:p>
      </dgm:t>
    </dgm:pt>
    <dgm:pt modelId="{E779C3D7-27C5-46A9-8737-BFADCF84A2D2}" type="parTrans" cxnId="{2AC7C2EA-169B-41B1-9987-85E03BBE34CF}">
      <dgm:prSet/>
      <dgm:spPr/>
      <dgm:t>
        <a:bodyPr/>
        <a:lstStyle/>
        <a:p>
          <a:endParaRPr lang="en-US"/>
        </a:p>
      </dgm:t>
    </dgm:pt>
    <dgm:pt modelId="{CA22B2FC-297F-4C65-9085-9D5CD1776E7C}" type="sibTrans" cxnId="{2AC7C2EA-169B-41B1-9987-85E03BBE34CF}">
      <dgm:prSet/>
      <dgm:spPr/>
      <dgm:t>
        <a:bodyPr/>
        <a:lstStyle/>
        <a:p>
          <a:endParaRPr lang="en-US"/>
        </a:p>
      </dgm:t>
    </dgm:pt>
    <dgm:pt modelId="{21434F7F-60FC-4305-A06B-68A70B82BDCB}" type="pres">
      <dgm:prSet presAssocID="{E6C3E032-17E0-42B4-AF9F-B33C260E784B}" presName="Name0" presStyleCnt="0">
        <dgm:presLayoutVars>
          <dgm:dir/>
          <dgm:resizeHandles val="exact"/>
        </dgm:presLayoutVars>
      </dgm:prSet>
      <dgm:spPr/>
    </dgm:pt>
    <dgm:pt modelId="{12D4A156-FAA9-4FC3-A3AD-F49961E98AFF}" type="pres">
      <dgm:prSet presAssocID="{5BFFDAF3-7FC1-4B9D-877E-E9C4D3697811}" presName="compNode" presStyleCnt="0"/>
      <dgm:spPr/>
    </dgm:pt>
    <dgm:pt modelId="{81DD9DE0-8F8A-4740-B16D-E54E7BABE758}" type="pres">
      <dgm:prSet presAssocID="{5BFFDAF3-7FC1-4B9D-877E-E9C4D3697811}" presName="pictRect" presStyleLbl="revTx" presStyleIdx="0" presStyleCnt="8">
        <dgm:presLayoutVars>
          <dgm:chMax val="0"/>
          <dgm:bulletEnabled/>
        </dgm:presLayoutVars>
      </dgm:prSet>
      <dgm:spPr/>
    </dgm:pt>
    <dgm:pt modelId="{0C316C7E-3085-4811-B53F-646A3F79CD12}" type="pres">
      <dgm:prSet presAssocID="{5BFFDAF3-7FC1-4B9D-877E-E9C4D3697811}" presName="textRect" presStyleLbl="revTx" presStyleIdx="1" presStyleCnt="8">
        <dgm:presLayoutVars>
          <dgm:bulletEnabled/>
        </dgm:presLayoutVars>
      </dgm:prSet>
      <dgm:spPr/>
    </dgm:pt>
    <dgm:pt modelId="{70D7A1B8-7A49-469D-89D7-342495947DF9}" type="pres">
      <dgm:prSet presAssocID="{930E1029-3C1A-4DF1-A8C7-E63735140F06}" presName="sibTrans" presStyleLbl="sibTrans2D1" presStyleIdx="0" presStyleCnt="0"/>
      <dgm:spPr/>
    </dgm:pt>
    <dgm:pt modelId="{75C81ADF-4C5B-4B76-97A7-34E3711623C5}" type="pres">
      <dgm:prSet presAssocID="{4F586783-82B0-4769-9843-182974634441}" presName="compNode" presStyleCnt="0"/>
      <dgm:spPr/>
    </dgm:pt>
    <dgm:pt modelId="{10258B47-943B-4CB8-A06C-0192544C4C71}" type="pres">
      <dgm:prSet presAssocID="{4F586783-82B0-4769-9843-182974634441}" presName="pictRect" presStyleLbl="revTx" presStyleIdx="2" presStyleCnt="8">
        <dgm:presLayoutVars>
          <dgm:chMax val="0"/>
          <dgm:bulletEnabled/>
        </dgm:presLayoutVars>
      </dgm:prSet>
      <dgm:spPr/>
    </dgm:pt>
    <dgm:pt modelId="{017401E4-84FA-49C4-A7B2-B2FE0482D730}" type="pres">
      <dgm:prSet presAssocID="{4F586783-82B0-4769-9843-182974634441}" presName="textRect" presStyleLbl="revTx" presStyleIdx="3" presStyleCnt="8">
        <dgm:presLayoutVars>
          <dgm:bulletEnabled/>
        </dgm:presLayoutVars>
      </dgm:prSet>
      <dgm:spPr/>
    </dgm:pt>
    <dgm:pt modelId="{F1811075-5B2E-4626-AA93-4ACBE6D798A9}" type="pres">
      <dgm:prSet presAssocID="{F675C2E9-D407-4126-9B0F-8BD995020C51}" presName="sibTrans" presStyleLbl="sibTrans2D1" presStyleIdx="0" presStyleCnt="0"/>
      <dgm:spPr/>
    </dgm:pt>
    <dgm:pt modelId="{95E52803-6D07-4E66-A99D-978806611E23}" type="pres">
      <dgm:prSet presAssocID="{A3E4A0B6-67C4-46B4-9EE4-AA0A44E8A22C}" presName="compNode" presStyleCnt="0"/>
      <dgm:spPr/>
    </dgm:pt>
    <dgm:pt modelId="{F241E72B-4CEF-42BD-B464-BBB34625CC3A}" type="pres">
      <dgm:prSet presAssocID="{A3E4A0B6-67C4-46B4-9EE4-AA0A44E8A22C}" presName="pictRect" presStyleLbl="revTx" presStyleIdx="4" presStyleCnt="8">
        <dgm:presLayoutVars>
          <dgm:chMax val="0"/>
          <dgm:bulletEnabled/>
        </dgm:presLayoutVars>
      </dgm:prSet>
      <dgm:spPr/>
    </dgm:pt>
    <dgm:pt modelId="{EEBA431B-5A80-453B-A95B-F9DF2279D741}" type="pres">
      <dgm:prSet presAssocID="{A3E4A0B6-67C4-46B4-9EE4-AA0A44E8A22C}" presName="textRect" presStyleLbl="revTx" presStyleIdx="5" presStyleCnt="8">
        <dgm:presLayoutVars>
          <dgm:bulletEnabled/>
        </dgm:presLayoutVars>
      </dgm:prSet>
      <dgm:spPr/>
    </dgm:pt>
    <dgm:pt modelId="{3DBBC73D-2627-4DDE-BDA5-F114C06DC971}" type="pres">
      <dgm:prSet presAssocID="{4463269A-BAD7-4D97-AF3D-8C1417302FD1}" presName="sibTrans" presStyleLbl="sibTrans2D1" presStyleIdx="0" presStyleCnt="0"/>
      <dgm:spPr/>
    </dgm:pt>
    <dgm:pt modelId="{E9731BA7-0C3E-4C76-AF1A-DF68B802122E}" type="pres">
      <dgm:prSet presAssocID="{44490791-E46D-4F10-82A6-3DDF031CDF6D}" presName="compNode" presStyleCnt="0"/>
      <dgm:spPr/>
    </dgm:pt>
    <dgm:pt modelId="{ED16EF7F-9C01-4693-907A-FABC3D95DAD3}" type="pres">
      <dgm:prSet presAssocID="{44490791-E46D-4F10-82A6-3DDF031CDF6D}" presName="pictRect" presStyleLbl="revTx" presStyleIdx="6" presStyleCnt="8">
        <dgm:presLayoutVars>
          <dgm:chMax val="0"/>
          <dgm:bulletEnabled/>
        </dgm:presLayoutVars>
      </dgm:prSet>
      <dgm:spPr/>
    </dgm:pt>
    <dgm:pt modelId="{282F5201-9BC3-4B5F-B0D3-5F2C118C260A}" type="pres">
      <dgm:prSet presAssocID="{44490791-E46D-4F10-82A6-3DDF031CDF6D}" presName="textRect" presStyleLbl="revTx" presStyleIdx="7" presStyleCnt="8">
        <dgm:presLayoutVars>
          <dgm:bulletEnabled/>
        </dgm:presLayoutVars>
      </dgm:prSet>
      <dgm:spPr/>
    </dgm:pt>
  </dgm:ptLst>
  <dgm:cxnLst>
    <dgm:cxn modelId="{50E71A08-D33D-4606-8A6E-5315C4A4712E}" type="presOf" srcId="{93A84795-5B29-46D9-8613-71927AC97F37}" destId="{0C316C7E-3085-4811-B53F-646A3F79CD12}" srcOrd="0" destOrd="0" presId="urn:microsoft.com/office/officeart/2024/3/layout/hArchList1"/>
    <dgm:cxn modelId="{B2B0BA2C-BBD6-4E76-B3EF-F974B47374F9}" type="presOf" srcId="{F675C2E9-D407-4126-9B0F-8BD995020C51}" destId="{F1811075-5B2E-4626-AA93-4ACBE6D798A9}" srcOrd="0" destOrd="0" presId="urn:microsoft.com/office/officeart/2024/3/layout/hArchList1"/>
    <dgm:cxn modelId="{DCE90430-E237-493C-AAC2-B478894FAE2A}" type="presOf" srcId="{930E1029-3C1A-4DF1-A8C7-E63735140F06}" destId="{70D7A1B8-7A49-469D-89D7-342495947DF9}" srcOrd="0" destOrd="0" presId="urn:microsoft.com/office/officeart/2024/3/layout/hArchList1"/>
    <dgm:cxn modelId="{9D0E9030-240F-46A0-8105-11828DCC44C1}" type="presOf" srcId="{4463269A-BAD7-4D97-AF3D-8C1417302FD1}" destId="{3DBBC73D-2627-4DDE-BDA5-F114C06DC971}" srcOrd="0" destOrd="0" presId="urn:microsoft.com/office/officeart/2024/3/layout/hArchList1"/>
    <dgm:cxn modelId="{4D646935-5C34-4688-98C5-26EFD25A952A}" type="presOf" srcId="{4F586783-82B0-4769-9843-182974634441}" destId="{10258B47-943B-4CB8-A06C-0192544C4C71}" srcOrd="0" destOrd="0" presId="urn:microsoft.com/office/officeart/2024/3/layout/hArchList1"/>
    <dgm:cxn modelId="{4BD9F969-421E-43D6-B748-A43BFD564D3E}" srcId="{E6C3E032-17E0-42B4-AF9F-B33C260E784B}" destId="{5BFFDAF3-7FC1-4B9D-877E-E9C4D3697811}" srcOrd="0" destOrd="0" parTransId="{9DD1585F-891A-4624-BC94-81EA2C8D11B5}" sibTransId="{930E1029-3C1A-4DF1-A8C7-E63735140F06}"/>
    <dgm:cxn modelId="{C8B8D86A-7B01-4484-AC8C-D2BBAA006B59}" srcId="{E6C3E032-17E0-42B4-AF9F-B33C260E784B}" destId="{4F586783-82B0-4769-9843-182974634441}" srcOrd="1" destOrd="0" parTransId="{E7A1E1F2-8979-43E3-9FF5-C70C3776F554}" sibTransId="{F675C2E9-D407-4126-9B0F-8BD995020C51}"/>
    <dgm:cxn modelId="{E5CD2A6D-CCA2-477A-9C53-6A0C1A7342BF}" srcId="{4F586783-82B0-4769-9843-182974634441}" destId="{079ACFD3-0462-43BB-A908-70BF8DE4E99C}" srcOrd="0" destOrd="0" parTransId="{9C297503-83CC-438B-A668-5D6B2816DE91}" sibTransId="{B079F7A1-FDB1-419E-8D0B-6358C6BCA6C3}"/>
    <dgm:cxn modelId="{5E28BA76-B871-4805-9931-A8386FC986BD}" type="presOf" srcId="{44490791-E46D-4F10-82A6-3DDF031CDF6D}" destId="{ED16EF7F-9C01-4693-907A-FABC3D95DAD3}" srcOrd="0" destOrd="0" presId="urn:microsoft.com/office/officeart/2024/3/layout/hArchList1"/>
    <dgm:cxn modelId="{36473158-A6D8-450B-B8E4-6676C0646061}" srcId="{E6C3E032-17E0-42B4-AF9F-B33C260E784B}" destId="{44490791-E46D-4F10-82A6-3DDF031CDF6D}" srcOrd="3" destOrd="0" parTransId="{7F4E99CD-FBF2-426B-A1FA-34E5EA069AF1}" sibTransId="{BB5C0024-56E5-4DCF-86ED-CCAF6908967C}"/>
    <dgm:cxn modelId="{A30CC878-3596-4523-B7C4-9BDFA9248874}" type="presOf" srcId="{DFEF9ECB-B45E-45BC-B916-3502CD3F02B2}" destId="{EEBA431B-5A80-453B-A95B-F9DF2279D741}" srcOrd="0" destOrd="0" presId="urn:microsoft.com/office/officeart/2024/3/layout/hArchList1"/>
    <dgm:cxn modelId="{AA61B77C-8AC0-413A-919A-0626C106D5CF}" type="presOf" srcId="{E6C3E032-17E0-42B4-AF9F-B33C260E784B}" destId="{21434F7F-60FC-4305-A06B-68A70B82BDCB}" srcOrd="0" destOrd="0" presId="urn:microsoft.com/office/officeart/2024/3/layout/hArchList1"/>
    <dgm:cxn modelId="{53B6A387-05A1-4BF2-BEA6-3C28004088A4}" srcId="{E6C3E032-17E0-42B4-AF9F-B33C260E784B}" destId="{A3E4A0B6-67C4-46B4-9EE4-AA0A44E8A22C}" srcOrd="2" destOrd="0" parTransId="{732684E1-0E46-41A5-8F31-8AE3AF141DFF}" sibTransId="{4463269A-BAD7-4D97-AF3D-8C1417302FD1}"/>
    <dgm:cxn modelId="{359FFD93-0DDD-4E9C-A641-05E6070A5D80}" srcId="{5BFFDAF3-7FC1-4B9D-877E-E9C4D3697811}" destId="{93A84795-5B29-46D9-8613-71927AC97F37}" srcOrd="0" destOrd="0" parTransId="{5C6A7947-287D-4B9F-8E5A-AE8C1E7B420E}" sibTransId="{206DBC4B-A4DE-4F9D-A658-1B11A55EBCE2}"/>
    <dgm:cxn modelId="{A9D2819F-3313-4215-8230-95A8128C978F}" type="presOf" srcId="{A3E4A0B6-67C4-46B4-9EE4-AA0A44E8A22C}" destId="{F241E72B-4CEF-42BD-B464-BBB34625CC3A}" srcOrd="0" destOrd="0" presId="urn:microsoft.com/office/officeart/2024/3/layout/hArchList1"/>
    <dgm:cxn modelId="{273662AF-50A3-4904-8476-68F47DAEC6EB}" type="presOf" srcId="{079ACFD3-0462-43BB-A908-70BF8DE4E99C}" destId="{017401E4-84FA-49C4-A7B2-B2FE0482D730}" srcOrd="0" destOrd="0" presId="urn:microsoft.com/office/officeart/2024/3/layout/hArchList1"/>
    <dgm:cxn modelId="{AD17A7C4-5252-4D78-8377-6E0045C253F5}" type="presOf" srcId="{5BFFDAF3-7FC1-4B9D-877E-E9C4D3697811}" destId="{81DD9DE0-8F8A-4740-B16D-E54E7BABE758}" srcOrd="0" destOrd="0" presId="urn:microsoft.com/office/officeart/2024/3/layout/hArchList1"/>
    <dgm:cxn modelId="{F908FCC5-1033-4135-AA5F-D6E545D870FA}" srcId="{A3E4A0B6-67C4-46B4-9EE4-AA0A44E8A22C}" destId="{DFEF9ECB-B45E-45BC-B916-3502CD3F02B2}" srcOrd="0" destOrd="0" parTransId="{F6005C63-64B8-4EAE-8BB7-1F1107C7CD62}" sibTransId="{C5F727A6-57CA-455E-A68E-7657D29C8D28}"/>
    <dgm:cxn modelId="{2AC7C2EA-169B-41B1-9987-85E03BBE34CF}" srcId="{44490791-E46D-4F10-82A6-3DDF031CDF6D}" destId="{6F27D644-E9F3-4D2B-8909-E6BE01D68F6C}" srcOrd="0" destOrd="0" parTransId="{E779C3D7-27C5-46A9-8737-BFADCF84A2D2}" sibTransId="{CA22B2FC-297F-4C65-9085-9D5CD1776E7C}"/>
    <dgm:cxn modelId="{E8405AF4-6EFC-409D-A601-04159609AA1D}" type="presOf" srcId="{6F27D644-E9F3-4D2B-8909-E6BE01D68F6C}" destId="{282F5201-9BC3-4B5F-B0D3-5F2C118C260A}" srcOrd="0" destOrd="0" presId="urn:microsoft.com/office/officeart/2024/3/layout/hArchList1"/>
    <dgm:cxn modelId="{8DE47C41-B700-435B-A92D-9E117A3EEA10}" type="presParOf" srcId="{21434F7F-60FC-4305-A06B-68A70B82BDCB}" destId="{12D4A156-FAA9-4FC3-A3AD-F49961E98AFF}" srcOrd="0" destOrd="0" presId="urn:microsoft.com/office/officeart/2024/3/layout/hArchList1"/>
    <dgm:cxn modelId="{5D688C4F-351C-4936-8280-8997E87EA701}" type="presParOf" srcId="{12D4A156-FAA9-4FC3-A3AD-F49961E98AFF}" destId="{81DD9DE0-8F8A-4740-B16D-E54E7BABE758}" srcOrd="0" destOrd="0" presId="urn:microsoft.com/office/officeart/2024/3/layout/hArchList1"/>
    <dgm:cxn modelId="{2AD9C8CF-B052-4158-BBC5-876A489EE61A}" type="presParOf" srcId="{12D4A156-FAA9-4FC3-A3AD-F49961E98AFF}" destId="{0C316C7E-3085-4811-B53F-646A3F79CD12}" srcOrd="1" destOrd="0" presId="urn:microsoft.com/office/officeart/2024/3/layout/hArchList1"/>
    <dgm:cxn modelId="{4065BA6B-AAAF-47EF-A359-57E8382C5EF9}" type="presParOf" srcId="{21434F7F-60FC-4305-A06B-68A70B82BDCB}" destId="{70D7A1B8-7A49-469D-89D7-342495947DF9}" srcOrd="1" destOrd="0" presId="urn:microsoft.com/office/officeart/2024/3/layout/hArchList1"/>
    <dgm:cxn modelId="{3D7E23DC-0D27-4F45-9C0A-41B9912F82D2}" type="presParOf" srcId="{21434F7F-60FC-4305-A06B-68A70B82BDCB}" destId="{75C81ADF-4C5B-4B76-97A7-34E3711623C5}" srcOrd="2" destOrd="0" presId="urn:microsoft.com/office/officeart/2024/3/layout/hArchList1"/>
    <dgm:cxn modelId="{497788EA-202B-4455-8212-C2AFA46CA969}" type="presParOf" srcId="{75C81ADF-4C5B-4B76-97A7-34E3711623C5}" destId="{10258B47-943B-4CB8-A06C-0192544C4C71}" srcOrd="0" destOrd="0" presId="urn:microsoft.com/office/officeart/2024/3/layout/hArchList1"/>
    <dgm:cxn modelId="{12F4711F-53BD-4244-AC81-7E62DAF1EDFA}" type="presParOf" srcId="{75C81ADF-4C5B-4B76-97A7-34E3711623C5}" destId="{017401E4-84FA-49C4-A7B2-B2FE0482D730}" srcOrd="1" destOrd="0" presId="urn:microsoft.com/office/officeart/2024/3/layout/hArchList1"/>
    <dgm:cxn modelId="{86D67244-7FA9-4DD3-9D64-01465C3665D3}" type="presParOf" srcId="{21434F7F-60FC-4305-A06B-68A70B82BDCB}" destId="{F1811075-5B2E-4626-AA93-4ACBE6D798A9}" srcOrd="3" destOrd="0" presId="urn:microsoft.com/office/officeart/2024/3/layout/hArchList1"/>
    <dgm:cxn modelId="{872B41A9-2C7E-4404-B77C-A0A98EE784B9}" type="presParOf" srcId="{21434F7F-60FC-4305-A06B-68A70B82BDCB}" destId="{95E52803-6D07-4E66-A99D-978806611E23}" srcOrd="4" destOrd="0" presId="urn:microsoft.com/office/officeart/2024/3/layout/hArchList1"/>
    <dgm:cxn modelId="{ADA72199-5220-49D2-A57F-5A4E7E6153E7}" type="presParOf" srcId="{95E52803-6D07-4E66-A99D-978806611E23}" destId="{F241E72B-4CEF-42BD-B464-BBB34625CC3A}" srcOrd="0" destOrd="0" presId="urn:microsoft.com/office/officeart/2024/3/layout/hArchList1"/>
    <dgm:cxn modelId="{C99C66A3-FEC2-4793-A6F0-0FA98EAE82DE}" type="presParOf" srcId="{95E52803-6D07-4E66-A99D-978806611E23}" destId="{EEBA431B-5A80-453B-A95B-F9DF2279D741}" srcOrd="1" destOrd="0" presId="urn:microsoft.com/office/officeart/2024/3/layout/hArchList1"/>
    <dgm:cxn modelId="{30E4BBB0-FC23-4629-87F5-EDD2E639BBD8}" type="presParOf" srcId="{21434F7F-60FC-4305-A06B-68A70B82BDCB}" destId="{3DBBC73D-2627-4DDE-BDA5-F114C06DC971}" srcOrd="5" destOrd="0" presId="urn:microsoft.com/office/officeart/2024/3/layout/hArchList1"/>
    <dgm:cxn modelId="{3566383A-816D-4CA1-9E68-732D620B62C8}" type="presParOf" srcId="{21434F7F-60FC-4305-A06B-68A70B82BDCB}" destId="{E9731BA7-0C3E-4C76-AF1A-DF68B802122E}" srcOrd="6" destOrd="0" presId="urn:microsoft.com/office/officeart/2024/3/layout/hArchList1"/>
    <dgm:cxn modelId="{235CE182-7C6B-4C84-852E-99EC68C292E5}" type="presParOf" srcId="{E9731BA7-0C3E-4C76-AF1A-DF68B802122E}" destId="{ED16EF7F-9C01-4693-907A-FABC3D95DAD3}" srcOrd="0" destOrd="0" presId="urn:microsoft.com/office/officeart/2024/3/layout/hArchList1"/>
    <dgm:cxn modelId="{5FC85BC6-C250-401B-BFFC-75C98651486C}" type="presParOf" srcId="{E9731BA7-0C3E-4C76-AF1A-DF68B802122E}" destId="{282F5201-9BC3-4B5F-B0D3-5F2C118C260A}"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EEB45F-7D9A-4F46-9E57-19372DF4BBD2}">
      <dsp:nvSpPr>
        <dsp:cNvPr id="0" name=""/>
        <dsp:cNvSpPr/>
      </dsp:nvSpPr>
      <dsp:spPr>
        <a:xfrm>
          <a:off x="0" y="0"/>
          <a:ext cx="1681599" cy="168159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blipFill>
        <a:ln>
          <a:noFill/>
        </a:ln>
        <a:effectLst/>
      </dsp:spPr>
      <dsp:style>
        <a:lnRef idx="0">
          <a:scrgbClr r="0" g="0" b="0"/>
        </a:lnRef>
        <a:fillRef idx="3">
          <a:scrgbClr r="0" g="0" b="0"/>
        </a:fillRef>
        <a:effectRef idx="2">
          <a:scrgbClr r="0" g="0" b="0"/>
        </a:effectRef>
        <a:fontRef idx="minor">
          <a:schemeClr val="lt1"/>
        </a:fontRef>
      </dsp:style>
    </dsp:sp>
    <dsp:sp modelId="{773D1889-39A5-4473-8AE5-24F979070C5B}">
      <dsp:nvSpPr>
        <dsp:cNvPr id="0" name=""/>
        <dsp:cNvSpPr/>
      </dsp:nvSpPr>
      <dsp:spPr>
        <a:xfrm>
          <a:off x="1861599" y="0"/>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Secure Login Workflow</a:t>
          </a:r>
        </a:p>
      </dsp:txBody>
      <dsp:txXfrm>
        <a:off x="1861599" y="0"/>
        <a:ext cx="5167674" cy="346182"/>
      </dsp:txXfrm>
    </dsp:sp>
    <dsp:sp modelId="{D73A3311-5573-4A7C-BDB6-B400FAD26667}">
      <dsp:nvSpPr>
        <dsp:cNvPr id="0" name=""/>
        <dsp:cNvSpPr/>
      </dsp:nvSpPr>
      <dsp:spPr>
        <a:xfrm>
          <a:off x="1861599" y="346182"/>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login process ensures secure access by verifying user credentials before granting entry to the system.</a:t>
          </a:r>
        </a:p>
      </dsp:txBody>
      <dsp:txXfrm>
        <a:off x="1861599" y="346182"/>
        <a:ext cx="5167674" cy="1335417"/>
      </dsp:txXfrm>
    </dsp:sp>
    <dsp:sp modelId="{67E510C4-1B5F-4B75-BB7F-C7334C7A5FEA}">
      <dsp:nvSpPr>
        <dsp:cNvPr id="0" name=""/>
        <dsp:cNvSpPr/>
      </dsp:nvSpPr>
      <dsp:spPr>
        <a:xfrm>
          <a:off x="0" y="1816127"/>
          <a:ext cx="1681599" cy="168159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8702" r="35050" b="3"/>
          <a:stretch/>
        </a:blipFill>
        <a:ln>
          <a:noFill/>
        </a:ln>
        <a:effectLst/>
      </dsp:spPr>
      <dsp:style>
        <a:lnRef idx="0">
          <a:scrgbClr r="0" g="0" b="0"/>
        </a:lnRef>
        <a:fillRef idx="3">
          <a:scrgbClr r="0" g="0" b="0"/>
        </a:fillRef>
        <a:effectRef idx="2">
          <a:scrgbClr r="0" g="0" b="0"/>
        </a:effectRef>
        <a:fontRef idx="minor">
          <a:schemeClr val="lt1"/>
        </a:fontRef>
      </dsp:style>
    </dsp:sp>
    <dsp:sp modelId="{329AE08B-226B-4544-A21D-BE44A6F10CEE}">
      <dsp:nvSpPr>
        <dsp:cNvPr id="0" name=""/>
        <dsp:cNvSpPr/>
      </dsp:nvSpPr>
      <dsp:spPr>
        <a:xfrm>
          <a:off x="1861599" y="1816127"/>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JWT Token Utilization</a:t>
          </a:r>
        </a:p>
      </dsp:txBody>
      <dsp:txXfrm>
        <a:off x="1861599" y="1816127"/>
        <a:ext cx="5167674" cy="346182"/>
      </dsp:txXfrm>
    </dsp:sp>
    <dsp:sp modelId="{5463F857-15E6-485C-9823-98CC758969BA}">
      <dsp:nvSpPr>
        <dsp:cNvPr id="0" name=""/>
        <dsp:cNvSpPr/>
      </dsp:nvSpPr>
      <dsp:spPr>
        <a:xfrm>
          <a:off x="1861599" y="2162310"/>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JWT tokens authenticate users and maintain session security throughout system interactions.</a:t>
          </a:r>
        </a:p>
      </dsp:txBody>
      <dsp:txXfrm>
        <a:off x="1861599" y="2162310"/>
        <a:ext cx="5167674" cy="1335417"/>
      </dsp:txXfrm>
    </dsp:sp>
    <dsp:sp modelId="{0DD8E61A-7AE1-453E-8B72-997DD00AE3B0}">
      <dsp:nvSpPr>
        <dsp:cNvPr id="0" name=""/>
        <dsp:cNvSpPr/>
      </dsp:nvSpPr>
      <dsp:spPr>
        <a:xfrm>
          <a:off x="0" y="3632255"/>
          <a:ext cx="1681599" cy="168159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8028" r="15221" b="-2"/>
          <a:stretch/>
        </a:blipFill>
        <a:ln>
          <a:noFill/>
        </a:ln>
        <a:effectLst/>
      </dsp:spPr>
      <dsp:style>
        <a:lnRef idx="0">
          <a:scrgbClr r="0" g="0" b="0"/>
        </a:lnRef>
        <a:fillRef idx="3">
          <a:scrgbClr r="0" g="0" b="0"/>
        </a:fillRef>
        <a:effectRef idx="2">
          <a:scrgbClr r="0" g="0" b="0"/>
        </a:effectRef>
        <a:fontRef idx="minor">
          <a:schemeClr val="lt1"/>
        </a:fontRef>
      </dsp:style>
    </dsp:sp>
    <dsp:sp modelId="{1732CAD1-AC3C-4012-BCD6-668B618BFC08}">
      <dsp:nvSpPr>
        <dsp:cNvPr id="0" name=""/>
        <dsp:cNvSpPr/>
      </dsp:nvSpPr>
      <dsp:spPr>
        <a:xfrm>
          <a:off x="1861599" y="3632255"/>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Authorization of Access</a:t>
          </a:r>
        </a:p>
      </dsp:txBody>
      <dsp:txXfrm>
        <a:off x="1861599" y="3632255"/>
        <a:ext cx="5167674" cy="346182"/>
      </dsp:txXfrm>
    </dsp:sp>
    <dsp:sp modelId="{ACC4845C-0A3D-4A1D-9140-91A8E7549B4F}">
      <dsp:nvSpPr>
        <dsp:cNvPr id="0" name=""/>
        <dsp:cNvSpPr/>
      </dsp:nvSpPr>
      <dsp:spPr>
        <a:xfrm>
          <a:off x="1861599" y="3978438"/>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Access to system resources is authorized based on validated JWT tokens and user roles.</a:t>
          </a:r>
        </a:p>
      </dsp:txBody>
      <dsp:txXfrm>
        <a:off x="1861599" y="3978438"/>
        <a:ext cx="5167674" cy="13354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C40CA8-38B7-4A2F-B391-8BD5BFEBA989}">
      <dsp:nvSpPr>
        <dsp:cNvPr id="0" name=""/>
        <dsp:cNvSpPr/>
      </dsp:nvSpPr>
      <dsp:spPr>
        <a:xfrm>
          <a:off x="0" y="0"/>
          <a:ext cx="1681599" cy="168159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 r="-1"/>
          <a:stretch/>
        </a:blipFill>
        <a:ln>
          <a:noFill/>
        </a:ln>
        <a:effectLst/>
      </dsp:spPr>
      <dsp:style>
        <a:lnRef idx="0">
          <a:scrgbClr r="0" g="0" b="0"/>
        </a:lnRef>
        <a:fillRef idx="3">
          <a:scrgbClr r="0" g="0" b="0"/>
        </a:fillRef>
        <a:effectRef idx="2">
          <a:scrgbClr r="0" g="0" b="0"/>
        </a:effectRef>
        <a:fontRef idx="minor">
          <a:schemeClr val="lt1"/>
        </a:fontRef>
      </dsp:style>
    </dsp:sp>
    <dsp:sp modelId="{E6FDC57D-D01D-4618-ACB5-B9E00AA260FA}">
      <dsp:nvSpPr>
        <dsp:cNvPr id="0" name=""/>
        <dsp:cNvSpPr/>
      </dsp:nvSpPr>
      <dsp:spPr>
        <a:xfrm>
          <a:off x="1861599" y="0"/>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Scalable Architecture</a:t>
          </a:r>
        </a:p>
      </dsp:txBody>
      <dsp:txXfrm>
        <a:off x="1861599" y="0"/>
        <a:ext cx="5167674" cy="346182"/>
      </dsp:txXfrm>
    </dsp:sp>
    <dsp:sp modelId="{25C6C36F-ABA0-4049-AAD8-3F4BD9B90679}">
      <dsp:nvSpPr>
        <dsp:cNvPr id="0" name=""/>
        <dsp:cNvSpPr/>
      </dsp:nvSpPr>
      <dsp:spPr>
        <a:xfrm>
          <a:off x="1861599" y="346182"/>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system architecture is designed to scale seamlessly to accommodate new modules and features.</a:t>
          </a:r>
        </a:p>
      </dsp:txBody>
      <dsp:txXfrm>
        <a:off x="1861599" y="346182"/>
        <a:ext cx="5167674" cy="1335417"/>
      </dsp:txXfrm>
    </dsp:sp>
    <dsp:sp modelId="{676045A0-D3DF-40AB-9EF9-1011641162CF}">
      <dsp:nvSpPr>
        <dsp:cNvPr id="0" name=""/>
        <dsp:cNvSpPr/>
      </dsp:nvSpPr>
      <dsp:spPr>
        <a:xfrm>
          <a:off x="0" y="1816127"/>
          <a:ext cx="1681599" cy="168159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4611" r="8393" b="5"/>
          <a:stretch/>
        </a:blipFill>
        <a:ln>
          <a:noFill/>
        </a:ln>
        <a:effectLst/>
      </dsp:spPr>
      <dsp:style>
        <a:lnRef idx="0">
          <a:scrgbClr r="0" g="0" b="0"/>
        </a:lnRef>
        <a:fillRef idx="3">
          <a:scrgbClr r="0" g="0" b="0"/>
        </a:fillRef>
        <a:effectRef idx="2">
          <a:scrgbClr r="0" g="0" b="0"/>
        </a:effectRef>
        <a:fontRef idx="minor">
          <a:schemeClr val="lt1"/>
        </a:fontRef>
      </dsp:style>
    </dsp:sp>
    <dsp:sp modelId="{007C1D8C-980E-4F57-A43F-5A33FB19D583}">
      <dsp:nvSpPr>
        <dsp:cNvPr id="0" name=""/>
        <dsp:cNvSpPr/>
      </dsp:nvSpPr>
      <dsp:spPr>
        <a:xfrm>
          <a:off x="1861599" y="1816127"/>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Future Growth Support</a:t>
          </a:r>
        </a:p>
      </dsp:txBody>
      <dsp:txXfrm>
        <a:off x="1861599" y="1816127"/>
        <a:ext cx="5167674" cy="346182"/>
      </dsp:txXfrm>
    </dsp:sp>
    <dsp:sp modelId="{3AB39AC6-6DA8-458A-AF20-394FA4BC807D}">
      <dsp:nvSpPr>
        <dsp:cNvPr id="0" name=""/>
        <dsp:cNvSpPr/>
      </dsp:nvSpPr>
      <dsp:spPr>
        <a:xfrm>
          <a:off x="1861599" y="2162310"/>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Supports addition of new functionalities without disrupting existing operations.</a:t>
          </a:r>
        </a:p>
      </dsp:txBody>
      <dsp:txXfrm>
        <a:off x="1861599" y="2162310"/>
        <a:ext cx="5167674" cy="1335417"/>
      </dsp:txXfrm>
    </dsp:sp>
    <dsp:sp modelId="{FF5F3D38-E458-474C-9975-CD8DE10ED4A1}">
      <dsp:nvSpPr>
        <dsp:cNvPr id="0" name=""/>
        <dsp:cNvSpPr/>
      </dsp:nvSpPr>
      <dsp:spPr>
        <a:xfrm>
          <a:off x="0" y="3632255"/>
          <a:ext cx="1681599" cy="168159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2233" r="12763" b="-6"/>
          <a:stretch/>
        </a:blipFill>
        <a:ln>
          <a:noFill/>
        </a:ln>
        <a:effectLst/>
      </dsp:spPr>
      <dsp:style>
        <a:lnRef idx="0">
          <a:scrgbClr r="0" g="0" b="0"/>
        </a:lnRef>
        <a:fillRef idx="3">
          <a:scrgbClr r="0" g="0" b="0"/>
        </a:fillRef>
        <a:effectRef idx="2">
          <a:scrgbClr r="0" g="0" b="0"/>
        </a:effectRef>
        <a:fontRef idx="minor">
          <a:schemeClr val="lt1"/>
        </a:fontRef>
      </dsp:style>
    </dsp:sp>
    <dsp:sp modelId="{87F44403-F16A-4110-A49A-3D0E5E96AE8D}">
      <dsp:nvSpPr>
        <dsp:cNvPr id="0" name=""/>
        <dsp:cNvSpPr/>
      </dsp:nvSpPr>
      <dsp:spPr>
        <a:xfrm>
          <a:off x="1861599" y="3632255"/>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Enhancement Flexibility</a:t>
          </a:r>
        </a:p>
      </dsp:txBody>
      <dsp:txXfrm>
        <a:off x="1861599" y="3632255"/>
        <a:ext cx="5167674" cy="346182"/>
      </dsp:txXfrm>
    </dsp:sp>
    <dsp:sp modelId="{2C01154E-C159-4033-9E89-D7E16C95BDC9}">
      <dsp:nvSpPr>
        <dsp:cNvPr id="0" name=""/>
        <dsp:cNvSpPr/>
      </dsp:nvSpPr>
      <dsp:spPr>
        <a:xfrm>
          <a:off x="1861599" y="3978438"/>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Allows enhancements to be implemented efficiently ensuring continuous improvement.</a:t>
          </a:r>
        </a:p>
      </dsp:txBody>
      <dsp:txXfrm>
        <a:off x="1861599" y="3978438"/>
        <a:ext cx="5167674" cy="13354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DD9DE0-8F8A-4740-B16D-E54E7BABE758}">
      <dsp:nvSpPr>
        <dsp:cNvPr id="0" name=""/>
        <dsp:cNvSpPr/>
      </dsp:nvSpPr>
      <dsp:spPr>
        <a:xfrm>
          <a:off x="0" y="0"/>
          <a:ext cx="2512063" cy="604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Robust System Architecture</a:t>
          </a:r>
        </a:p>
      </dsp:txBody>
      <dsp:txXfrm>
        <a:off x="0" y="0"/>
        <a:ext cx="2512063" cy="604600"/>
      </dsp:txXfrm>
    </dsp:sp>
    <dsp:sp modelId="{0C316C7E-3085-4811-B53F-646A3F79CD12}">
      <dsp:nvSpPr>
        <dsp:cNvPr id="0" name=""/>
        <dsp:cNvSpPr/>
      </dsp:nvSpPr>
      <dsp:spPr>
        <a:xfrm>
          <a:off x="0" y="604600"/>
          <a:ext cx="2512063" cy="1901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system architecture ensures reliability and strong performance to support population management needs.</a:t>
          </a:r>
        </a:p>
      </dsp:txBody>
      <dsp:txXfrm>
        <a:off x="0" y="604600"/>
        <a:ext cx="2512063" cy="1901100"/>
      </dsp:txXfrm>
    </dsp:sp>
    <dsp:sp modelId="{10258B47-943B-4CB8-A06C-0192544C4C71}">
      <dsp:nvSpPr>
        <dsp:cNvPr id="0" name=""/>
        <dsp:cNvSpPr/>
      </dsp:nvSpPr>
      <dsp:spPr>
        <a:xfrm>
          <a:off x="2763270" y="0"/>
          <a:ext cx="2512063" cy="604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Security and Data Protection</a:t>
          </a:r>
        </a:p>
      </dsp:txBody>
      <dsp:txXfrm>
        <a:off x="2763270" y="0"/>
        <a:ext cx="2512063" cy="604600"/>
      </dsp:txXfrm>
    </dsp:sp>
    <dsp:sp modelId="{017401E4-84FA-49C4-A7B2-B2FE0482D730}">
      <dsp:nvSpPr>
        <dsp:cNvPr id="0" name=""/>
        <dsp:cNvSpPr/>
      </dsp:nvSpPr>
      <dsp:spPr>
        <a:xfrm>
          <a:off x="2763270" y="604600"/>
          <a:ext cx="2512063" cy="1901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Security measures safeguard sensitive population data against unauthorized access and breaches.</a:t>
          </a:r>
        </a:p>
      </dsp:txBody>
      <dsp:txXfrm>
        <a:off x="2763270" y="604600"/>
        <a:ext cx="2512063" cy="1901100"/>
      </dsp:txXfrm>
    </dsp:sp>
    <dsp:sp modelId="{F241E72B-4CEF-42BD-B464-BBB34625CC3A}">
      <dsp:nvSpPr>
        <dsp:cNvPr id="0" name=""/>
        <dsp:cNvSpPr/>
      </dsp:nvSpPr>
      <dsp:spPr>
        <a:xfrm>
          <a:off x="5526540" y="0"/>
          <a:ext cx="2512063" cy="604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Scalability for Future Growth</a:t>
          </a:r>
        </a:p>
      </dsp:txBody>
      <dsp:txXfrm>
        <a:off x="5526540" y="0"/>
        <a:ext cx="2512063" cy="604600"/>
      </dsp:txXfrm>
    </dsp:sp>
    <dsp:sp modelId="{EEBA431B-5A80-453B-A95B-F9DF2279D741}">
      <dsp:nvSpPr>
        <dsp:cNvPr id="0" name=""/>
        <dsp:cNvSpPr/>
      </dsp:nvSpPr>
      <dsp:spPr>
        <a:xfrm>
          <a:off x="5526540" y="604600"/>
          <a:ext cx="2512063" cy="1901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platform is designed to scale easily to accommodate Cambodia’s growing population management requirements.</a:t>
          </a:r>
        </a:p>
      </dsp:txBody>
      <dsp:txXfrm>
        <a:off x="5526540" y="604600"/>
        <a:ext cx="2512063" cy="1901100"/>
      </dsp:txXfrm>
    </dsp:sp>
    <dsp:sp modelId="{ED16EF7F-9C01-4693-907A-FABC3D95DAD3}">
      <dsp:nvSpPr>
        <dsp:cNvPr id="0" name=""/>
        <dsp:cNvSpPr/>
      </dsp:nvSpPr>
      <dsp:spPr>
        <a:xfrm>
          <a:off x="8289811" y="0"/>
          <a:ext cx="2512063" cy="604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Supporting National Goals</a:t>
          </a:r>
        </a:p>
      </dsp:txBody>
      <dsp:txXfrm>
        <a:off x="8289811" y="0"/>
        <a:ext cx="2512063" cy="604600"/>
      </dsp:txXfrm>
    </dsp:sp>
    <dsp:sp modelId="{282F5201-9BC3-4B5F-B0D3-5F2C118C260A}">
      <dsp:nvSpPr>
        <dsp:cNvPr id="0" name=""/>
        <dsp:cNvSpPr/>
      </dsp:nvSpPr>
      <dsp:spPr>
        <a:xfrm>
          <a:off x="8289811" y="604600"/>
          <a:ext cx="2512063" cy="1901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system aligns with Cambodia’s objectives for effective and efficient population management.</a:t>
          </a:r>
        </a:p>
      </dsp:txBody>
      <dsp:txXfrm>
        <a:off x="8289811" y="604600"/>
        <a:ext cx="2512063" cy="1901100"/>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3AC7EC-8933-4837-BD8A-854686401DD2}" type="datetimeFigureOut">
              <a:rPr lang="en-US" smtClean="0"/>
              <a:t>9/15/2025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3DF437-22DF-4C87-9BED-E5036A5A8C5A}" type="slidenum">
              <a:rPr lang="en-US" smtClean="0"/>
              <a:t>‹#›</a:t>
            </a:fld>
            <a:endParaRPr lang="en-US"/>
          </a:p>
        </p:txBody>
      </p:sp>
    </p:spTree>
    <p:extLst>
      <p:ext uri="{BB962C8B-B14F-4D97-AF65-F5344CB8AC3E}">
        <p14:creationId xmlns:p14="http://schemas.microsoft.com/office/powerpoint/2010/main" val="31877995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This presentation provides an in-depth look at the Population Management System designed for Cambodia, covering its architecture, components, and key features to ensure efficient national-level population management.
Image source: Microsoft 365 content library
</a:t>
            </a:r>
          </a:p>
        </p:txBody>
      </p:sp>
      <p:sp>
        <p:nvSpPr>
          <p:cNvPr id="4" name="Slide Number Placeholder 3"/>
          <p:cNvSpPr>
            <a:spLocks noGrp="1"/>
          </p:cNvSpPr>
          <p:nvPr>
            <p:ph type="sldNum" sz="quarter" idx="5"/>
          </p:nvPr>
        </p:nvSpPr>
        <p:spPr/>
        <p:txBody>
          <a:bodyPr/>
          <a:lstStyle/>
          <a:p>
            <a:fld id="{0A998853-28CF-4329-B171-60B2AC0F6EC0}" type="slidenum">
              <a:rPr lang="en-US" smtClean="0"/>
              <a:t>1</a:t>
            </a:fld>
            <a:endParaRPr lang="en-US"/>
          </a:p>
        </p:txBody>
      </p:sp>
    </p:spTree>
    <p:extLst>
      <p:ext uri="{BB962C8B-B14F-4D97-AF65-F5344CB8AC3E}">
        <p14:creationId xmlns:p14="http://schemas.microsoft.com/office/powerpoint/2010/main" val="7473138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The entire frontend supports both Khmer and English languages, ensuring accessibility and usability by a broad range of users across Cambodia.
Image source: Microsoft 365 content library
</a:t>
            </a:r>
          </a:p>
        </p:txBody>
      </p:sp>
      <p:sp>
        <p:nvSpPr>
          <p:cNvPr id="4" name="Slide Number Placeholder 3"/>
          <p:cNvSpPr>
            <a:spLocks noGrp="1"/>
          </p:cNvSpPr>
          <p:nvPr>
            <p:ph type="sldNum" sz="quarter" idx="5"/>
          </p:nvPr>
        </p:nvSpPr>
        <p:spPr/>
        <p:txBody>
          <a:bodyPr/>
          <a:lstStyle/>
          <a:p>
            <a:fld id="{0A998853-28CF-4329-B171-60B2AC0F6EC0}" type="slidenum">
              <a:rPr lang="en-US" smtClean="0"/>
              <a:t>10</a:t>
            </a:fld>
            <a:endParaRPr lang="en-US"/>
          </a:p>
        </p:txBody>
      </p:sp>
    </p:spTree>
    <p:extLst>
      <p:ext uri="{BB962C8B-B14F-4D97-AF65-F5344CB8AC3E}">
        <p14:creationId xmlns:p14="http://schemas.microsoft.com/office/powerpoint/2010/main" val="3346088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overview of the backend infrastructure highlighting multiple technologies handling core business logic, legacy support, synchronization, and role management.</a:t>
            </a:r>
          </a:p>
        </p:txBody>
      </p:sp>
      <p:sp>
        <p:nvSpPr>
          <p:cNvPr id="4" name="Slide Number Placeholder 3"/>
          <p:cNvSpPr>
            <a:spLocks noGrp="1"/>
          </p:cNvSpPr>
          <p:nvPr>
            <p:ph type="sldNum" sz="quarter" idx="5"/>
          </p:nvPr>
        </p:nvSpPr>
        <p:spPr/>
        <p:txBody>
          <a:bodyPr/>
          <a:lstStyle/>
          <a:p>
            <a:fld id="{0A998853-28CF-4329-B171-60B2AC0F6EC0}" type="slidenum">
              <a:rPr lang="en-US" smtClean="0"/>
              <a:t>11</a:t>
            </a:fld>
            <a:endParaRPr lang="en-US"/>
          </a:p>
        </p:txBody>
      </p:sp>
    </p:spTree>
    <p:extLst>
      <p:ext uri="{BB962C8B-B14F-4D97-AF65-F5344CB8AC3E}">
        <p14:creationId xmlns:p14="http://schemas.microsoft.com/office/powerpoint/2010/main" val="802027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The Node.js API implements core functionalities with TypeScript, leveraging JWT for secure authentication and multi-tenant capabilities to support diverse data sets.
Image source: Microsoft 365 content library
</a:t>
            </a:r>
          </a:p>
        </p:txBody>
      </p:sp>
      <p:sp>
        <p:nvSpPr>
          <p:cNvPr id="4" name="Slide Number Placeholder 3"/>
          <p:cNvSpPr>
            <a:spLocks noGrp="1"/>
          </p:cNvSpPr>
          <p:nvPr>
            <p:ph type="sldNum" sz="quarter" idx="5"/>
          </p:nvPr>
        </p:nvSpPr>
        <p:spPr/>
        <p:txBody>
          <a:bodyPr/>
          <a:lstStyle/>
          <a:p>
            <a:fld id="{0A998853-28CF-4329-B171-60B2AC0F6EC0}" type="slidenum">
              <a:rPr lang="en-US" smtClean="0"/>
              <a:t>12</a:t>
            </a:fld>
            <a:endParaRPr lang="en-US"/>
          </a:p>
        </p:txBody>
      </p:sp>
    </p:spTree>
    <p:extLst>
      <p:ext uri="{BB962C8B-B14F-4D97-AF65-F5344CB8AC3E}">
        <p14:creationId xmlns:p14="http://schemas.microsoft.com/office/powerpoint/2010/main" val="14383744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Legacy systems are supported through a PHP 4.x backend to ensure ongoing integration without disruption during transition phases.
Image source: Microsoft 365 content library
</a:t>
            </a:r>
          </a:p>
        </p:txBody>
      </p:sp>
      <p:sp>
        <p:nvSpPr>
          <p:cNvPr id="4" name="Slide Number Placeholder 3"/>
          <p:cNvSpPr>
            <a:spLocks noGrp="1"/>
          </p:cNvSpPr>
          <p:nvPr>
            <p:ph type="sldNum" sz="quarter" idx="5"/>
          </p:nvPr>
        </p:nvSpPr>
        <p:spPr/>
        <p:txBody>
          <a:bodyPr/>
          <a:lstStyle/>
          <a:p>
            <a:fld id="{0A998853-28CF-4329-B171-60B2AC0F6EC0}" type="slidenum">
              <a:rPr lang="en-US" smtClean="0"/>
              <a:t>13</a:t>
            </a:fld>
            <a:endParaRPr lang="en-US"/>
          </a:p>
        </p:txBody>
      </p:sp>
    </p:spTree>
    <p:extLst>
      <p:ext uri="{BB962C8B-B14F-4D97-AF65-F5344CB8AC3E}">
        <p14:creationId xmlns:p14="http://schemas.microsoft.com/office/powerpoint/2010/main" val="1059058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Python scripts handle synchronization with NCDD databases, data cleaning processes, and PDF generation for reporting and documentation purposes.
Image source: Microsoft 365 content library
</a:t>
            </a:r>
          </a:p>
        </p:txBody>
      </p:sp>
      <p:sp>
        <p:nvSpPr>
          <p:cNvPr id="4" name="Slide Number Placeholder 3"/>
          <p:cNvSpPr>
            <a:spLocks noGrp="1"/>
          </p:cNvSpPr>
          <p:nvPr>
            <p:ph type="sldNum" sz="quarter" idx="5"/>
          </p:nvPr>
        </p:nvSpPr>
        <p:spPr/>
        <p:txBody>
          <a:bodyPr/>
          <a:lstStyle/>
          <a:p>
            <a:fld id="{0A998853-28CF-4329-B171-60B2AC0F6EC0}" type="slidenum">
              <a:rPr lang="en-US" smtClean="0"/>
              <a:t>14</a:t>
            </a:fld>
            <a:endParaRPr lang="en-US"/>
          </a:p>
        </p:txBody>
      </p:sp>
    </p:spTree>
    <p:extLst>
      <p:ext uri="{BB962C8B-B14F-4D97-AF65-F5344CB8AC3E}">
        <p14:creationId xmlns:p14="http://schemas.microsoft.com/office/powerpoint/2010/main" val="38108336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Role-based access and real-time updates are managed through a BlazorServer API built on .NET 10, utilizing SignalR for live communication.
Image source: Microsoft 365 content library
</a:t>
            </a:r>
          </a:p>
        </p:txBody>
      </p:sp>
      <p:sp>
        <p:nvSpPr>
          <p:cNvPr id="4" name="Slide Number Placeholder 3"/>
          <p:cNvSpPr>
            <a:spLocks noGrp="1"/>
          </p:cNvSpPr>
          <p:nvPr>
            <p:ph type="sldNum" sz="quarter" idx="5"/>
          </p:nvPr>
        </p:nvSpPr>
        <p:spPr/>
        <p:txBody>
          <a:bodyPr/>
          <a:lstStyle/>
          <a:p>
            <a:fld id="{0A998853-28CF-4329-B171-60B2AC0F6EC0}" type="slidenum">
              <a:rPr lang="en-US" smtClean="0"/>
              <a:t>15</a:t>
            </a:fld>
            <a:endParaRPr lang="en-US"/>
          </a:p>
        </p:txBody>
      </p:sp>
    </p:spTree>
    <p:extLst>
      <p:ext uri="{BB962C8B-B14F-4D97-AF65-F5344CB8AC3E}">
        <p14:creationId xmlns:p14="http://schemas.microsoft.com/office/powerpoint/2010/main" val="14437461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Examines how data moves through the system during critical operations such as registrar login, citizen data searches, nightly synchronizations, and secured API access.</a:t>
            </a:r>
          </a:p>
        </p:txBody>
      </p:sp>
      <p:sp>
        <p:nvSpPr>
          <p:cNvPr id="4" name="Slide Number Placeholder 3"/>
          <p:cNvSpPr>
            <a:spLocks noGrp="1"/>
          </p:cNvSpPr>
          <p:nvPr>
            <p:ph type="sldNum" sz="quarter" idx="5"/>
          </p:nvPr>
        </p:nvSpPr>
        <p:spPr/>
        <p:txBody>
          <a:bodyPr/>
          <a:lstStyle/>
          <a:p>
            <a:fld id="{0A998853-28CF-4329-B171-60B2AC0F6EC0}" type="slidenum">
              <a:rPr lang="en-US" smtClean="0"/>
              <a:t>16</a:t>
            </a:fld>
            <a:endParaRPr lang="en-US"/>
          </a:p>
        </p:txBody>
      </p:sp>
    </p:spTree>
    <p:extLst>
      <p:ext uri="{BB962C8B-B14F-4D97-AF65-F5344CB8AC3E}">
        <p14:creationId xmlns:p14="http://schemas.microsoft.com/office/powerpoint/2010/main" val="26113508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Details the secure login workflow for registrars, leveraging JWT tokens to authenticate and authorize access to system resources.
Image source: Microsoft 365 content library
</a:t>
            </a:r>
          </a:p>
        </p:txBody>
      </p:sp>
      <p:sp>
        <p:nvSpPr>
          <p:cNvPr id="4" name="Slide Number Placeholder 3"/>
          <p:cNvSpPr>
            <a:spLocks noGrp="1"/>
          </p:cNvSpPr>
          <p:nvPr>
            <p:ph type="sldNum" sz="quarter" idx="5"/>
          </p:nvPr>
        </p:nvSpPr>
        <p:spPr/>
        <p:txBody>
          <a:bodyPr/>
          <a:lstStyle/>
          <a:p>
            <a:fld id="{0A998853-28CF-4329-B171-60B2AC0F6EC0}" type="slidenum">
              <a:rPr lang="en-US" smtClean="0"/>
              <a:t>17</a:t>
            </a:fld>
            <a:endParaRPr lang="en-US"/>
          </a:p>
        </p:txBody>
      </p:sp>
    </p:spTree>
    <p:extLst>
      <p:ext uri="{BB962C8B-B14F-4D97-AF65-F5344CB8AC3E}">
        <p14:creationId xmlns:p14="http://schemas.microsoft.com/office/powerpoint/2010/main" val="2083271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Describes the methods used to efficiently search and retrieve citizen records, ensuring responsiveness and data integrity.
Image source: Microsoft 365 content library
</a:t>
            </a:r>
          </a:p>
        </p:txBody>
      </p:sp>
      <p:sp>
        <p:nvSpPr>
          <p:cNvPr id="4" name="Slide Number Placeholder 3"/>
          <p:cNvSpPr>
            <a:spLocks noGrp="1"/>
          </p:cNvSpPr>
          <p:nvPr>
            <p:ph type="sldNum" sz="quarter" idx="5"/>
          </p:nvPr>
        </p:nvSpPr>
        <p:spPr/>
        <p:txBody>
          <a:bodyPr/>
          <a:lstStyle/>
          <a:p>
            <a:fld id="{0A998853-28CF-4329-B171-60B2AC0F6EC0}" type="slidenum">
              <a:rPr lang="en-US" smtClean="0"/>
              <a:t>18</a:t>
            </a:fld>
            <a:endParaRPr lang="en-US"/>
          </a:p>
        </p:txBody>
      </p:sp>
    </p:spTree>
    <p:extLst>
      <p:ext uri="{BB962C8B-B14F-4D97-AF65-F5344CB8AC3E}">
        <p14:creationId xmlns:p14="http://schemas.microsoft.com/office/powerpoint/2010/main" val="6278427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Explains the automated nightly process that synchronizes local data with NCDD to maintain up-to-date population records.
Image source: Microsoft 365 content library
</a:t>
            </a:r>
          </a:p>
        </p:txBody>
      </p:sp>
      <p:sp>
        <p:nvSpPr>
          <p:cNvPr id="4" name="Slide Number Placeholder 3"/>
          <p:cNvSpPr>
            <a:spLocks noGrp="1"/>
          </p:cNvSpPr>
          <p:nvPr>
            <p:ph type="sldNum" sz="quarter" idx="5"/>
          </p:nvPr>
        </p:nvSpPr>
        <p:spPr/>
        <p:txBody>
          <a:bodyPr/>
          <a:lstStyle/>
          <a:p>
            <a:fld id="{0A998853-28CF-4329-B171-60B2AC0F6EC0}" type="slidenum">
              <a:rPr lang="en-US" smtClean="0"/>
              <a:t>19</a:t>
            </a:fld>
            <a:endParaRPr lang="en-US"/>
          </a:p>
        </p:txBody>
      </p:sp>
    </p:spTree>
    <p:extLst>
      <p:ext uri="{BB962C8B-B14F-4D97-AF65-F5344CB8AC3E}">
        <p14:creationId xmlns:p14="http://schemas.microsoft.com/office/powerpoint/2010/main" val="760143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We will begin with an overview of the project objectives and scope, then explore the frontend and backend architectures. Next, we'll examine runtime data flows and component mappings, followed by onboarding benefits, security considerations, performance strategies, and integration capabilities.
Image source: Microsoft 365 content library
</a:t>
            </a:r>
          </a:p>
        </p:txBody>
      </p:sp>
      <p:sp>
        <p:nvSpPr>
          <p:cNvPr id="4" name="Slide Number Placeholder 3"/>
          <p:cNvSpPr>
            <a:spLocks noGrp="1"/>
          </p:cNvSpPr>
          <p:nvPr>
            <p:ph type="sldNum" sz="quarter" idx="5"/>
          </p:nvPr>
        </p:nvSpPr>
        <p:spPr/>
        <p:txBody>
          <a:bodyPr/>
          <a:lstStyle/>
          <a:p>
            <a:fld id="{0A998853-28CF-4329-B171-60B2AC0F6EC0}" type="slidenum">
              <a:rPr lang="en-US" smtClean="0"/>
              <a:t>2</a:t>
            </a:fld>
            <a:endParaRPr lang="en-US"/>
          </a:p>
        </p:txBody>
      </p:sp>
    </p:spTree>
    <p:extLst>
      <p:ext uri="{BB962C8B-B14F-4D97-AF65-F5344CB8AC3E}">
        <p14:creationId xmlns:p14="http://schemas.microsoft.com/office/powerpoint/2010/main" val="83341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The API gateway enforces security policies at the database level using PostgreSQL's row-level security to protect sensitive data based on user roles.
Image source: Microsoft 365 content library
</a:t>
            </a:r>
          </a:p>
        </p:txBody>
      </p:sp>
      <p:sp>
        <p:nvSpPr>
          <p:cNvPr id="4" name="Slide Number Placeholder 3"/>
          <p:cNvSpPr>
            <a:spLocks noGrp="1"/>
          </p:cNvSpPr>
          <p:nvPr>
            <p:ph type="sldNum" sz="quarter" idx="5"/>
          </p:nvPr>
        </p:nvSpPr>
        <p:spPr/>
        <p:txBody>
          <a:bodyPr/>
          <a:lstStyle/>
          <a:p>
            <a:fld id="{0A998853-28CF-4329-B171-60B2AC0F6EC0}" type="slidenum">
              <a:rPr lang="en-US" smtClean="0"/>
              <a:t>20</a:t>
            </a:fld>
            <a:endParaRPr lang="en-US"/>
          </a:p>
        </p:txBody>
      </p:sp>
    </p:spTree>
    <p:extLst>
      <p:ext uri="{BB962C8B-B14F-4D97-AF65-F5344CB8AC3E}">
        <p14:creationId xmlns:p14="http://schemas.microsoft.com/office/powerpoint/2010/main" val="20775714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Outlines the organization of code files and folders across frontend and backend stacks for clarity and maintainability.</a:t>
            </a:r>
          </a:p>
        </p:txBody>
      </p:sp>
      <p:sp>
        <p:nvSpPr>
          <p:cNvPr id="4" name="Slide Number Placeholder 3"/>
          <p:cNvSpPr>
            <a:spLocks noGrp="1"/>
          </p:cNvSpPr>
          <p:nvPr>
            <p:ph type="sldNum" sz="quarter" idx="5"/>
          </p:nvPr>
        </p:nvSpPr>
        <p:spPr/>
        <p:txBody>
          <a:bodyPr/>
          <a:lstStyle/>
          <a:p>
            <a:fld id="{0A998853-28CF-4329-B171-60B2AC0F6EC0}" type="slidenum">
              <a:rPr lang="en-US" smtClean="0"/>
              <a:t>21</a:t>
            </a:fld>
            <a:endParaRPr lang="en-US"/>
          </a:p>
        </p:txBody>
      </p:sp>
    </p:spTree>
    <p:extLst>
      <p:ext uri="{BB962C8B-B14F-4D97-AF65-F5344CB8AC3E}">
        <p14:creationId xmlns:p14="http://schemas.microsoft.com/office/powerpoint/2010/main" val="31201767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Shows the main directory structures and important file locations within the Next.js public site and BlazorWasm registrar portal projects.
Image source: Microsoft 365 content library
</a:t>
            </a:r>
          </a:p>
        </p:txBody>
      </p:sp>
      <p:sp>
        <p:nvSpPr>
          <p:cNvPr id="4" name="Slide Number Placeholder 3"/>
          <p:cNvSpPr>
            <a:spLocks noGrp="1"/>
          </p:cNvSpPr>
          <p:nvPr>
            <p:ph type="sldNum" sz="quarter" idx="5"/>
          </p:nvPr>
        </p:nvSpPr>
        <p:spPr/>
        <p:txBody>
          <a:bodyPr/>
          <a:lstStyle/>
          <a:p>
            <a:fld id="{0A998853-28CF-4329-B171-60B2AC0F6EC0}" type="slidenum">
              <a:rPr lang="en-US" smtClean="0"/>
              <a:t>22</a:t>
            </a:fld>
            <a:endParaRPr lang="en-US"/>
          </a:p>
        </p:txBody>
      </p:sp>
    </p:spTree>
    <p:extLst>
      <p:ext uri="{BB962C8B-B14F-4D97-AF65-F5344CB8AC3E}">
        <p14:creationId xmlns:p14="http://schemas.microsoft.com/office/powerpoint/2010/main" val="38204804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Details the folder and file organization for backend components implemented in Node.js, Python, PHP, and .NET to support modular development.
Image source: Microsoft 365 content library
</a:t>
            </a:r>
          </a:p>
        </p:txBody>
      </p:sp>
      <p:sp>
        <p:nvSpPr>
          <p:cNvPr id="4" name="Slide Number Placeholder 3"/>
          <p:cNvSpPr>
            <a:spLocks noGrp="1"/>
          </p:cNvSpPr>
          <p:nvPr>
            <p:ph type="sldNum" sz="quarter" idx="5"/>
          </p:nvPr>
        </p:nvSpPr>
        <p:spPr/>
        <p:txBody>
          <a:bodyPr/>
          <a:lstStyle/>
          <a:p>
            <a:fld id="{0A998853-28CF-4329-B171-60B2AC0F6EC0}" type="slidenum">
              <a:rPr lang="en-US" smtClean="0"/>
              <a:t>23</a:t>
            </a:fld>
            <a:endParaRPr lang="en-US"/>
          </a:p>
        </p:txBody>
      </p:sp>
    </p:spTree>
    <p:extLst>
      <p:ext uri="{BB962C8B-B14F-4D97-AF65-F5344CB8AC3E}">
        <p14:creationId xmlns:p14="http://schemas.microsoft.com/office/powerpoint/2010/main" val="5259871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Provides references and guidelines for the documentation approach aligned with each technology stack to facilitate onboarding and maintenance.
Image source: Microsoft 365 content library
</a:t>
            </a:r>
          </a:p>
        </p:txBody>
      </p:sp>
      <p:sp>
        <p:nvSpPr>
          <p:cNvPr id="4" name="Slide Number Placeholder 3"/>
          <p:cNvSpPr>
            <a:spLocks noGrp="1"/>
          </p:cNvSpPr>
          <p:nvPr>
            <p:ph type="sldNum" sz="quarter" idx="5"/>
          </p:nvPr>
        </p:nvSpPr>
        <p:spPr/>
        <p:txBody>
          <a:bodyPr/>
          <a:lstStyle/>
          <a:p>
            <a:fld id="{0A998853-28CF-4329-B171-60B2AC0F6EC0}" type="slidenum">
              <a:rPr lang="en-US" smtClean="0"/>
              <a:t>24</a:t>
            </a:fld>
            <a:endParaRPr lang="en-US"/>
          </a:p>
        </p:txBody>
      </p:sp>
    </p:spTree>
    <p:extLst>
      <p:ext uri="{BB962C8B-B14F-4D97-AF65-F5344CB8AC3E}">
        <p14:creationId xmlns:p14="http://schemas.microsoft.com/office/powerpoint/2010/main" val="15721157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Discusses how the platform's unified architecture simplifies onboarding, reduces ramp-up time, and enhances maintainability and security.</a:t>
            </a:r>
          </a:p>
        </p:txBody>
      </p:sp>
      <p:sp>
        <p:nvSpPr>
          <p:cNvPr id="4" name="Slide Number Placeholder 3"/>
          <p:cNvSpPr>
            <a:spLocks noGrp="1"/>
          </p:cNvSpPr>
          <p:nvPr>
            <p:ph type="sldNum" sz="quarter" idx="5"/>
          </p:nvPr>
        </p:nvSpPr>
        <p:spPr/>
        <p:txBody>
          <a:bodyPr/>
          <a:lstStyle/>
          <a:p>
            <a:fld id="{0A998853-28CF-4329-B171-60B2AC0F6EC0}" type="slidenum">
              <a:rPr lang="en-US" smtClean="0"/>
              <a:t>25</a:t>
            </a:fld>
            <a:endParaRPr lang="en-US"/>
          </a:p>
        </p:txBody>
      </p:sp>
    </p:spTree>
    <p:extLst>
      <p:ext uri="{BB962C8B-B14F-4D97-AF65-F5344CB8AC3E}">
        <p14:creationId xmlns:p14="http://schemas.microsoft.com/office/powerpoint/2010/main" val="26915577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 cohesive system design reduces complexity, making it easier for new developers to understand and contribute effectively.
Image source: Microsoft 365 content library
</a:t>
            </a:r>
          </a:p>
        </p:txBody>
      </p:sp>
      <p:sp>
        <p:nvSpPr>
          <p:cNvPr id="4" name="Slide Number Placeholder 3"/>
          <p:cNvSpPr>
            <a:spLocks noGrp="1"/>
          </p:cNvSpPr>
          <p:nvPr>
            <p:ph type="sldNum" sz="quarter" idx="5"/>
          </p:nvPr>
        </p:nvSpPr>
        <p:spPr/>
        <p:txBody>
          <a:bodyPr/>
          <a:lstStyle/>
          <a:p>
            <a:fld id="{0A998853-28CF-4329-B171-60B2AC0F6EC0}" type="slidenum">
              <a:rPr lang="en-US" smtClean="0"/>
              <a:t>26</a:t>
            </a:fld>
            <a:endParaRPr lang="en-US"/>
          </a:p>
        </p:txBody>
      </p:sp>
    </p:spTree>
    <p:extLst>
      <p:ext uri="{BB962C8B-B14F-4D97-AF65-F5344CB8AC3E}">
        <p14:creationId xmlns:p14="http://schemas.microsoft.com/office/powerpoint/2010/main" val="40637384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Clear architecture and documentation help minimize the time required for new team members to become productive.
Image source: Microsoft 365 content library
</a:t>
            </a:r>
          </a:p>
        </p:txBody>
      </p:sp>
      <p:sp>
        <p:nvSpPr>
          <p:cNvPr id="4" name="Slide Number Placeholder 3"/>
          <p:cNvSpPr>
            <a:spLocks noGrp="1"/>
          </p:cNvSpPr>
          <p:nvPr>
            <p:ph type="sldNum" sz="quarter" idx="5"/>
          </p:nvPr>
        </p:nvSpPr>
        <p:spPr/>
        <p:txBody>
          <a:bodyPr/>
          <a:lstStyle/>
          <a:p>
            <a:fld id="{0A998853-28CF-4329-B171-60B2AC0F6EC0}" type="slidenum">
              <a:rPr lang="en-US" smtClean="0"/>
              <a:t>27</a:t>
            </a:fld>
            <a:endParaRPr lang="en-US"/>
          </a:p>
        </p:txBody>
      </p:sp>
    </p:spTree>
    <p:extLst>
      <p:ext uri="{BB962C8B-B14F-4D97-AF65-F5344CB8AC3E}">
        <p14:creationId xmlns:p14="http://schemas.microsoft.com/office/powerpoint/2010/main" val="38721566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Consistent coding standards and modular design promote maintainability and reduce technical debt over time.
Image source: Microsoft 365 content library
</a:t>
            </a:r>
          </a:p>
        </p:txBody>
      </p:sp>
      <p:sp>
        <p:nvSpPr>
          <p:cNvPr id="4" name="Slide Number Placeholder 3"/>
          <p:cNvSpPr>
            <a:spLocks noGrp="1"/>
          </p:cNvSpPr>
          <p:nvPr>
            <p:ph type="sldNum" sz="quarter" idx="5"/>
          </p:nvPr>
        </p:nvSpPr>
        <p:spPr/>
        <p:txBody>
          <a:bodyPr/>
          <a:lstStyle/>
          <a:p>
            <a:fld id="{0A998853-28CF-4329-B171-60B2AC0F6EC0}" type="slidenum">
              <a:rPr lang="en-US" smtClean="0"/>
              <a:t>28</a:t>
            </a:fld>
            <a:endParaRPr lang="en-US"/>
          </a:p>
        </p:txBody>
      </p:sp>
    </p:spTree>
    <p:extLst>
      <p:ext uri="{BB962C8B-B14F-4D97-AF65-F5344CB8AC3E}">
        <p14:creationId xmlns:p14="http://schemas.microsoft.com/office/powerpoint/2010/main" val="4874933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Centralizing security protocols ensures that all components adhere to strict policies, reducing vulnerabilities.
Image source: Microsoft 365 content library
</a:t>
            </a:r>
          </a:p>
        </p:txBody>
      </p:sp>
      <p:sp>
        <p:nvSpPr>
          <p:cNvPr id="4" name="Slide Number Placeholder 3"/>
          <p:cNvSpPr>
            <a:spLocks noGrp="1"/>
          </p:cNvSpPr>
          <p:nvPr>
            <p:ph type="sldNum" sz="quarter" idx="5"/>
          </p:nvPr>
        </p:nvSpPr>
        <p:spPr/>
        <p:txBody>
          <a:bodyPr/>
          <a:lstStyle/>
          <a:p>
            <a:fld id="{0A998853-28CF-4329-B171-60B2AC0F6EC0}" type="slidenum">
              <a:rPr lang="en-US" smtClean="0"/>
              <a:t>29</a:t>
            </a:fld>
            <a:endParaRPr lang="en-US"/>
          </a:p>
        </p:txBody>
      </p:sp>
    </p:spTree>
    <p:extLst>
      <p:ext uri="{BB962C8B-B14F-4D97-AF65-F5344CB8AC3E}">
        <p14:creationId xmlns:p14="http://schemas.microsoft.com/office/powerpoint/2010/main" val="3143678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section introduces the Population Management System designed to enable efficient management of Cambodia's population data, highlighting its purpose, scope, and key objectives focused on accuracy, scalability, security, and bilingual access.</a:t>
            </a:r>
          </a:p>
        </p:txBody>
      </p:sp>
      <p:sp>
        <p:nvSpPr>
          <p:cNvPr id="4" name="Slide Number Placeholder 3"/>
          <p:cNvSpPr>
            <a:spLocks noGrp="1"/>
          </p:cNvSpPr>
          <p:nvPr>
            <p:ph type="sldNum" sz="quarter" idx="5"/>
          </p:nvPr>
        </p:nvSpPr>
        <p:spPr/>
        <p:txBody>
          <a:bodyPr/>
          <a:lstStyle/>
          <a:p>
            <a:fld id="{0A998853-28CF-4329-B171-60B2AC0F6EC0}" type="slidenum">
              <a:rPr lang="en-US" smtClean="0"/>
              <a:t>3</a:t>
            </a:fld>
            <a:endParaRPr lang="en-US"/>
          </a:p>
        </p:txBody>
      </p:sp>
    </p:spTree>
    <p:extLst>
      <p:ext uri="{BB962C8B-B14F-4D97-AF65-F5344CB8AC3E}">
        <p14:creationId xmlns:p14="http://schemas.microsoft.com/office/powerpoint/2010/main" val="28449487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Focuses on authentication, data access control, and regulatory compliance measures embedded within the system.</a:t>
            </a:r>
          </a:p>
        </p:txBody>
      </p:sp>
      <p:sp>
        <p:nvSpPr>
          <p:cNvPr id="4" name="Slide Number Placeholder 3"/>
          <p:cNvSpPr>
            <a:spLocks noGrp="1"/>
          </p:cNvSpPr>
          <p:nvPr>
            <p:ph type="sldNum" sz="quarter" idx="5"/>
          </p:nvPr>
        </p:nvSpPr>
        <p:spPr/>
        <p:txBody>
          <a:bodyPr/>
          <a:lstStyle/>
          <a:p>
            <a:fld id="{0A998853-28CF-4329-B171-60B2AC0F6EC0}" type="slidenum">
              <a:rPr lang="en-US" smtClean="0"/>
              <a:t>30</a:t>
            </a:fld>
            <a:endParaRPr lang="en-US"/>
          </a:p>
        </p:txBody>
      </p:sp>
    </p:spTree>
    <p:extLst>
      <p:ext uri="{BB962C8B-B14F-4D97-AF65-F5344CB8AC3E}">
        <p14:creationId xmlns:p14="http://schemas.microsoft.com/office/powerpoint/2010/main" val="7826691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Authentication uses JSON Web Tokens to secure sessions while supporting multiple tenants with isolated data access.
Image source: Microsoft 365 content library
</a:t>
            </a:r>
          </a:p>
        </p:txBody>
      </p:sp>
      <p:sp>
        <p:nvSpPr>
          <p:cNvPr id="4" name="Slide Number Placeholder 3"/>
          <p:cNvSpPr>
            <a:spLocks noGrp="1"/>
          </p:cNvSpPr>
          <p:nvPr>
            <p:ph type="sldNum" sz="quarter" idx="5"/>
          </p:nvPr>
        </p:nvSpPr>
        <p:spPr/>
        <p:txBody>
          <a:bodyPr/>
          <a:lstStyle/>
          <a:p>
            <a:fld id="{0A998853-28CF-4329-B171-60B2AC0F6EC0}" type="slidenum">
              <a:rPr lang="en-US" smtClean="0"/>
              <a:t>31</a:t>
            </a:fld>
            <a:endParaRPr lang="en-US"/>
          </a:p>
        </p:txBody>
      </p:sp>
    </p:spTree>
    <p:extLst>
      <p:ext uri="{BB962C8B-B14F-4D97-AF65-F5344CB8AC3E}">
        <p14:creationId xmlns:p14="http://schemas.microsoft.com/office/powerpoint/2010/main" val="35514475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Row-Level Security in PostgreSQL enforces precise access restrictions at the database level, enhancing data protection.
Image source: Microsoft 365 content library
</a:t>
            </a:r>
          </a:p>
        </p:txBody>
      </p:sp>
      <p:sp>
        <p:nvSpPr>
          <p:cNvPr id="4" name="Slide Number Placeholder 3"/>
          <p:cNvSpPr>
            <a:spLocks noGrp="1"/>
          </p:cNvSpPr>
          <p:nvPr>
            <p:ph type="sldNum" sz="quarter" idx="5"/>
          </p:nvPr>
        </p:nvSpPr>
        <p:spPr/>
        <p:txBody>
          <a:bodyPr/>
          <a:lstStyle/>
          <a:p>
            <a:fld id="{0A998853-28CF-4329-B171-60B2AC0F6EC0}" type="slidenum">
              <a:rPr lang="en-US" smtClean="0"/>
              <a:t>32</a:t>
            </a:fld>
            <a:endParaRPr lang="en-US"/>
          </a:p>
        </p:txBody>
      </p:sp>
    </p:spTree>
    <p:extLst>
      <p:ext uri="{BB962C8B-B14F-4D97-AF65-F5344CB8AC3E}">
        <p14:creationId xmlns:p14="http://schemas.microsoft.com/office/powerpoint/2010/main" val="29579136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The system is designed to comply with national laws governing personal data privacy and security in Cambodia.
Image source: Microsoft 365 content library
</a:t>
            </a:r>
          </a:p>
        </p:txBody>
      </p:sp>
      <p:sp>
        <p:nvSpPr>
          <p:cNvPr id="4" name="Slide Number Placeholder 3"/>
          <p:cNvSpPr>
            <a:spLocks noGrp="1"/>
          </p:cNvSpPr>
          <p:nvPr>
            <p:ph type="sldNum" sz="quarter" idx="5"/>
          </p:nvPr>
        </p:nvSpPr>
        <p:spPr/>
        <p:txBody>
          <a:bodyPr/>
          <a:lstStyle/>
          <a:p>
            <a:fld id="{0A998853-28CF-4329-B171-60B2AC0F6EC0}" type="slidenum">
              <a:rPr lang="en-US" smtClean="0"/>
              <a:t>33</a:t>
            </a:fld>
            <a:endParaRPr lang="en-US"/>
          </a:p>
        </p:txBody>
      </p:sp>
    </p:spTree>
    <p:extLst>
      <p:ext uri="{BB962C8B-B14F-4D97-AF65-F5344CB8AC3E}">
        <p14:creationId xmlns:p14="http://schemas.microsoft.com/office/powerpoint/2010/main" val="26675460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Examines infrastructure choices and techniques applied to ensure system performance and ability to scale with demand.</a:t>
            </a:r>
          </a:p>
        </p:txBody>
      </p:sp>
      <p:sp>
        <p:nvSpPr>
          <p:cNvPr id="4" name="Slide Number Placeholder 3"/>
          <p:cNvSpPr>
            <a:spLocks noGrp="1"/>
          </p:cNvSpPr>
          <p:nvPr>
            <p:ph type="sldNum" sz="quarter" idx="5"/>
          </p:nvPr>
        </p:nvSpPr>
        <p:spPr/>
        <p:txBody>
          <a:bodyPr/>
          <a:lstStyle/>
          <a:p>
            <a:fld id="{0A998853-28CF-4329-B171-60B2AC0F6EC0}" type="slidenum">
              <a:rPr lang="en-US" smtClean="0"/>
              <a:t>34</a:t>
            </a:fld>
            <a:endParaRPr lang="en-US"/>
          </a:p>
        </p:txBody>
      </p:sp>
    </p:spTree>
    <p:extLst>
      <p:ext uri="{BB962C8B-B14F-4D97-AF65-F5344CB8AC3E}">
        <p14:creationId xmlns:p14="http://schemas.microsoft.com/office/powerpoint/2010/main" val="37830171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APIs utilize load balancers and can scale horizontally to maintain responsiveness during peak usage.
Image source: Microsoft 365 content library
</a:t>
            </a:r>
          </a:p>
        </p:txBody>
      </p:sp>
      <p:sp>
        <p:nvSpPr>
          <p:cNvPr id="4" name="Slide Number Placeholder 3"/>
          <p:cNvSpPr>
            <a:spLocks noGrp="1"/>
          </p:cNvSpPr>
          <p:nvPr>
            <p:ph type="sldNum" sz="quarter" idx="5"/>
          </p:nvPr>
        </p:nvSpPr>
        <p:spPr/>
        <p:txBody>
          <a:bodyPr/>
          <a:lstStyle/>
          <a:p>
            <a:fld id="{0A998853-28CF-4329-B171-60B2AC0F6EC0}" type="slidenum">
              <a:rPr lang="en-US" smtClean="0"/>
              <a:t>35</a:t>
            </a:fld>
            <a:endParaRPr lang="en-US"/>
          </a:p>
        </p:txBody>
      </p:sp>
    </p:spTree>
    <p:extLst>
      <p:ext uri="{BB962C8B-B14F-4D97-AF65-F5344CB8AC3E}">
        <p14:creationId xmlns:p14="http://schemas.microsoft.com/office/powerpoint/2010/main" val="17972598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Strategic caching improves data retrieval times, while synchronization ensures data consistency across components.
Image source: Microsoft 365 content library
</a:t>
            </a:r>
          </a:p>
        </p:txBody>
      </p:sp>
      <p:sp>
        <p:nvSpPr>
          <p:cNvPr id="4" name="Slide Number Placeholder 3"/>
          <p:cNvSpPr>
            <a:spLocks noGrp="1"/>
          </p:cNvSpPr>
          <p:nvPr>
            <p:ph type="sldNum" sz="quarter" idx="5"/>
          </p:nvPr>
        </p:nvSpPr>
        <p:spPr/>
        <p:txBody>
          <a:bodyPr/>
          <a:lstStyle/>
          <a:p>
            <a:fld id="{0A998853-28CF-4329-B171-60B2AC0F6EC0}" type="slidenum">
              <a:rPr lang="en-US" smtClean="0"/>
              <a:t>36</a:t>
            </a:fld>
            <a:endParaRPr lang="en-US"/>
          </a:p>
        </p:txBody>
      </p:sp>
    </p:spTree>
    <p:extLst>
      <p:ext uri="{BB962C8B-B14F-4D97-AF65-F5344CB8AC3E}">
        <p14:creationId xmlns:p14="http://schemas.microsoft.com/office/powerpoint/2010/main" val="35396337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Comprehensive monitoring and alert systems detect issues early, helping maintain high availability and reliability.
Image source: Microsoft 365 content library
</a:t>
            </a:r>
          </a:p>
        </p:txBody>
      </p:sp>
      <p:sp>
        <p:nvSpPr>
          <p:cNvPr id="4" name="Slide Number Placeholder 3"/>
          <p:cNvSpPr>
            <a:spLocks noGrp="1"/>
          </p:cNvSpPr>
          <p:nvPr>
            <p:ph type="sldNum" sz="quarter" idx="5"/>
          </p:nvPr>
        </p:nvSpPr>
        <p:spPr/>
        <p:txBody>
          <a:bodyPr/>
          <a:lstStyle/>
          <a:p>
            <a:fld id="{0A998853-28CF-4329-B171-60B2AC0F6EC0}" type="slidenum">
              <a:rPr lang="en-US" smtClean="0"/>
              <a:t>37</a:t>
            </a:fld>
            <a:endParaRPr lang="en-US"/>
          </a:p>
        </p:txBody>
      </p:sp>
    </p:spTree>
    <p:extLst>
      <p:ext uri="{BB962C8B-B14F-4D97-AF65-F5344CB8AC3E}">
        <p14:creationId xmlns:p14="http://schemas.microsoft.com/office/powerpoint/2010/main" val="36870295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Highlights modular design enabling integration with third-party services and planned support for future enhancements.</a:t>
            </a:r>
          </a:p>
        </p:txBody>
      </p:sp>
      <p:sp>
        <p:nvSpPr>
          <p:cNvPr id="4" name="Slide Number Placeholder 3"/>
          <p:cNvSpPr>
            <a:spLocks noGrp="1"/>
          </p:cNvSpPr>
          <p:nvPr>
            <p:ph type="sldNum" sz="quarter" idx="5"/>
          </p:nvPr>
        </p:nvSpPr>
        <p:spPr/>
        <p:txBody>
          <a:bodyPr/>
          <a:lstStyle/>
          <a:p>
            <a:fld id="{0A998853-28CF-4329-B171-60B2AC0F6EC0}" type="slidenum">
              <a:rPr lang="en-US" smtClean="0"/>
              <a:t>38</a:t>
            </a:fld>
            <a:endParaRPr lang="en-US"/>
          </a:p>
        </p:txBody>
      </p:sp>
    </p:spTree>
    <p:extLst>
      <p:ext uri="{BB962C8B-B14F-4D97-AF65-F5344CB8AC3E}">
        <p14:creationId xmlns:p14="http://schemas.microsoft.com/office/powerpoint/2010/main" val="4568436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The platform is built with modular components allowing easy integration and flexibility to adapt to changing requirements.
Image source: Microsoft 365 content library
</a:t>
            </a:r>
          </a:p>
        </p:txBody>
      </p:sp>
      <p:sp>
        <p:nvSpPr>
          <p:cNvPr id="4" name="Slide Number Placeholder 3"/>
          <p:cNvSpPr>
            <a:spLocks noGrp="1"/>
          </p:cNvSpPr>
          <p:nvPr>
            <p:ph type="sldNum" sz="quarter" idx="5"/>
          </p:nvPr>
        </p:nvSpPr>
        <p:spPr/>
        <p:txBody>
          <a:bodyPr/>
          <a:lstStyle/>
          <a:p>
            <a:fld id="{0A998853-28CF-4329-B171-60B2AC0F6EC0}" type="slidenum">
              <a:rPr lang="en-US" smtClean="0"/>
              <a:t>39</a:t>
            </a:fld>
            <a:endParaRPr lang="en-US"/>
          </a:p>
        </p:txBody>
      </p:sp>
    </p:spTree>
    <p:extLst>
      <p:ext uri="{BB962C8B-B14F-4D97-AF65-F5344CB8AC3E}">
        <p14:creationId xmlns:p14="http://schemas.microsoft.com/office/powerpoint/2010/main" val="3953151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The primary goal is to provide a unified platform for managing population data at a national scale, improving data accuracy and accessibility across government departments.
Image source: Microsoft 365 content library
</a:t>
            </a:r>
          </a:p>
        </p:txBody>
      </p:sp>
      <p:sp>
        <p:nvSpPr>
          <p:cNvPr id="4" name="Slide Number Placeholder 3"/>
          <p:cNvSpPr>
            <a:spLocks noGrp="1"/>
          </p:cNvSpPr>
          <p:nvPr>
            <p:ph type="sldNum" sz="quarter" idx="5"/>
          </p:nvPr>
        </p:nvSpPr>
        <p:spPr/>
        <p:txBody>
          <a:bodyPr/>
          <a:lstStyle/>
          <a:p>
            <a:fld id="{0A998853-28CF-4329-B171-60B2AC0F6EC0}" type="slidenum">
              <a:rPr lang="en-US" smtClean="0"/>
              <a:t>4</a:t>
            </a:fld>
            <a:endParaRPr lang="en-US"/>
          </a:p>
        </p:txBody>
      </p:sp>
    </p:spTree>
    <p:extLst>
      <p:ext uri="{BB962C8B-B14F-4D97-AF65-F5344CB8AC3E}">
        <p14:creationId xmlns:p14="http://schemas.microsoft.com/office/powerpoint/2010/main" val="6379093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Well-defined APIs facilitate interoperability with external systems and services to expand platform capabilities.
Image source: Microsoft 365 content library
</a:t>
            </a:r>
          </a:p>
        </p:txBody>
      </p:sp>
      <p:sp>
        <p:nvSpPr>
          <p:cNvPr id="4" name="Slide Number Placeholder 3"/>
          <p:cNvSpPr>
            <a:spLocks noGrp="1"/>
          </p:cNvSpPr>
          <p:nvPr>
            <p:ph type="sldNum" sz="quarter" idx="5"/>
          </p:nvPr>
        </p:nvSpPr>
        <p:spPr/>
        <p:txBody>
          <a:bodyPr/>
          <a:lstStyle/>
          <a:p>
            <a:fld id="{0A998853-28CF-4329-B171-60B2AC0F6EC0}" type="slidenum">
              <a:rPr lang="en-US" smtClean="0"/>
              <a:t>40</a:t>
            </a:fld>
            <a:endParaRPr lang="en-US"/>
          </a:p>
        </p:txBody>
      </p:sp>
    </p:spTree>
    <p:extLst>
      <p:ext uri="{BB962C8B-B14F-4D97-AF65-F5344CB8AC3E}">
        <p14:creationId xmlns:p14="http://schemas.microsoft.com/office/powerpoint/2010/main" val="511606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The architecture anticipates future growth by supporting the addition of new modules and features without disruption.
Image source: Microsoft 365 content library
</a:t>
            </a:r>
          </a:p>
        </p:txBody>
      </p:sp>
      <p:sp>
        <p:nvSpPr>
          <p:cNvPr id="4" name="Slide Number Placeholder 3"/>
          <p:cNvSpPr>
            <a:spLocks noGrp="1"/>
          </p:cNvSpPr>
          <p:nvPr>
            <p:ph type="sldNum" sz="quarter" idx="5"/>
          </p:nvPr>
        </p:nvSpPr>
        <p:spPr/>
        <p:txBody>
          <a:bodyPr/>
          <a:lstStyle/>
          <a:p>
            <a:fld id="{0A998853-28CF-4329-B171-60B2AC0F6EC0}" type="slidenum">
              <a:rPr lang="en-US" smtClean="0"/>
              <a:t>41</a:t>
            </a:fld>
            <a:endParaRPr lang="en-US"/>
          </a:p>
        </p:txBody>
      </p:sp>
    </p:spTree>
    <p:extLst>
      <p:ext uri="{BB962C8B-B14F-4D97-AF65-F5344CB8AC3E}">
        <p14:creationId xmlns:p14="http://schemas.microsoft.com/office/powerpoint/2010/main" val="22396169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Population Management System architecture is a robust, secure, and scalable platform designed to support Cambodia's national population management goals effectively and efficiently.</a:t>
            </a:r>
          </a:p>
        </p:txBody>
      </p:sp>
      <p:sp>
        <p:nvSpPr>
          <p:cNvPr id="4" name="Slide Number Placeholder 3"/>
          <p:cNvSpPr>
            <a:spLocks noGrp="1"/>
          </p:cNvSpPr>
          <p:nvPr>
            <p:ph type="sldNum" sz="quarter" idx="5"/>
          </p:nvPr>
        </p:nvSpPr>
        <p:spPr/>
        <p:txBody>
          <a:bodyPr/>
          <a:lstStyle/>
          <a:p>
            <a:fld id="{0A998853-28CF-4329-B171-60B2AC0F6EC0}" type="slidenum">
              <a:rPr lang="en-US" smtClean="0"/>
              <a:t>42</a:t>
            </a:fld>
            <a:endParaRPr lang="en-US"/>
          </a:p>
        </p:txBody>
      </p:sp>
    </p:spTree>
    <p:extLst>
      <p:ext uri="{BB962C8B-B14F-4D97-AF65-F5344CB8AC3E}">
        <p14:creationId xmlns:p14="http://schemas.microsoft.com/office/powerpoint/2010/main" val="3353999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The system covers essential functionalities including citizen registration, updates to records, and synchronization with the National Committee for Sub-National Democratic Development (NCDD) to ensure data consistency.
Image source: Microsoft 365 content library
</a:t>
            </a:r>
          </a:p>
        </p:txBody>
      </p:sp>
      <p:sp>
        <p:nvSpPr>
          <p:cNvPr id="4" name="Slide Number Placeholder 3"/>
          <p:cNvSpPr>
            <a:spLocks noGrp="1"/>
          </p:cNvSpPr>
          <p:nvPr>
            <p:ph type="sldNum" sz="quarter" idx="5"/>
          </p:nvPr>
        </p:nvSpPr>
        <p:spPr/>
        <p:txBody>
          <a:bodyPr/>
          <a:lstStyle/>
          <a:p>
            <a:fld id="{0A998853-28CF-4329-B171-60B2AC0F6EC0}" type="slidenum">
              <a:rPr lang="en-US" smtClean="0"/>
              <a:t>5</a:t>
            </a:fld>
            <a:endParaRPr lang="en-US"/>
          </a:p>
        </p:txBody>
      </p:sp>
    </p:spTree>
    <p:extLst>
      <p:ext uri="{BB962C8B-B14F-4D97-AF65-F5344CB8AC3E}">
        <p14:creationId xmlns:p14="http://schemas.microsoft.com/office/powerpoint/2010/main" val="3984717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The system is designed to be accurate, scalable to national demand, secure against unauthorized access, and accessible in both Khmer and English to accommodate all users.
Image source: Microsoft 365 content library
</a:t>
            </a:r>
          </a:p>
        </p:txBody>
      </p:sp>
      <p:sp>
        <p:nvSpPr>
          <p:cNvPr id="4" name="Slide Number Placeholder 3"/>
          <p:cNvSpPr>
            <a:spLocks noGrp="1"/>
          </p:cNvSpPr>
          <p:nvPr>
            <p:ph type="sldNum" sz="quarter" idx="5"/>
          </p:nvPr>
        </p:nvSpPr>
        <p:spPr/>
        <p:txBody>
          <a:bodyPr/>
          <a:lstStyle/>
          <a:p>
            <a:fld id="{0A998853-28CF-4329-B171-60B2AC0F6EC0}" type="slidenum">
              <a:rPr lang="en-US" smtClean="0"/>
              <a:t>6</a:t>
            </a:fld>
            <a:endParaRPr lang="en-US"/>
          </a:p>
        </p:txBody>
      </p:sp>
    </p:spTree>
    <p:extLst>
      <p:ext uri="{BB962C8B-B14F-4D97-AF65-F5344CB8AC3E}">
        <p14:creationId xmlns:p14="http://schemas.microsoft.com/office/powerpoint/2010/main" val="2669251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section describes the frontend components of the platform including public and registrar portals and emphasizes the bilingual user interface for accessibility.</a:t>
            </a:r>
          </a:p>
        </p:txBody>
      </p:sp>
      <p:sp>
        <p:nvSpPr>
          <p:cNvPr id="4" name="Slide Number Placeholder 3"/>
          <p:cNvSpPr>
            <a:spLocks noGrp="1"/>
          </p:cNvSpPr>
          <p:nvPr>
            <p:ph type="sldNum" sz="quarter" idx="5"/>
          </p:nvPr>
        </p:nvSpPr>
        <p:spPr/>
        <p:txBody>
          <a:bodyPr/>
          <a:lstStyle/>
          <a:p>
            <a:fld id="{0A998853-28CF-4329-B171-60B2AC0F6EC0}" type="slidenum">
              <a:rPr lang="en-US" smtClean="0"/>
              <a:t>7</a:t>
            </a:fld>
            <a:endParaRPr lang="en-US"/>
          </a:p>
        </p:txBody>
      </p:sp>
    </p:spTree>
    <p:extLst>
      <p:ext uri="{BB962C8B-B14F-4D97-AF65-F5344CB8AC3E}">
        <p14:creationId xmlns:p14="http://schemas.microsoft.com/office/powerpoint/2010/main" val="2225923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The public-facing website, built with Next.js, allows citizens to access self-service features easily and efficiently through a modern, responsive interface.
Image source: Microsoft 365 content library
</a:t>
            </a:r>
          </a:p>
        </p:txBody>
      </p:sp>
      <p:sp>
        <p:nvSpPr>
          <p:cNvPr id="4" name="Slide Number Placeholder 3"/>
          <p:cNvSpPr>
            <a:spLocks noGrp="1"/>
          </p:cNvSpPr>
          <p:nvPr>
            <p:ph type="sldNum" sz="quarter" idx="5"/>
          </p:nvPr>
        </p:nvSpPr>
        <p:spPr/>
        <p:txBody>
          <a:bodyPr/>
          <a:lstStyle/>
          <a:p>
            <a:fld id="{0A998853-28CF-4329-B171-60B2AC0F6EC0}" type="slidenum">
              <a:rPr lang="en-US" smtClean="0"/>
              <a:t>8</a:t>
            </a:fld>
            <a:endParaRPr lang="en-US"/>
          </a:p>
        </p:txBody>
      </p:sp>
    </p:spTree>
    <p:extLst>
      <p:ext uri="{BB962C8B-B14F-4D97-AF65-F5344CB8AC3E}">
        <p14:creationId xmlns:p14="http://schemas.microsoft.com/office/powerpoint/2010/main" val="2826622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The registrar portal uses Blazor WebAssembly, enabling offline draft creation to ensure continuity of work even when connectivity is limited.
Image source: Microsoft 365 content library
</a:t>
            </a:r>
          </a:p>
        </p:txBody>
      </p:sp>
      <p:sp>
        <p:nvSpPr>
          <p:cNvPr id="4" name="Slide Number Placeholder 3"/>
          <p:cNvSpPr>
            <a:spLocks noGrp="1"/>
          </p:cNvSpPr>
          <p:nvPr>
            <p:ph type="sldNum" sz="quarter" idx="5"/>
          </p:nvPr>
        </p:nvSpPr>
        <p:spPr/>
        <p:txBody>
          <a:bodyPr/>
          <a:lstStyle/>
          <a:p>
            <a:fld id="{0A998853-28CF-4329-B171-60B2AC0F6EC0}" type="slidenum">
              <a:rPr lang="en-US" smtClean="0"/>
              <a:t>9</a:t>
            </a:fld>
            <a:endParaRPr lang="en-US"/>
          </a:p>
        </p:txBody>
      </p:sp>
    </p:spTree>
    <p:extLst>
      <p:ext uri="{BB962C8B-B14F-4D97-AF65-F5344CB8AC3E}">
        <p14:creationId xmlns:p14="http://schemas.microsoft.com/office/powerpoint/2010/main" val="2300095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9/15/2025</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037314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9/15/2025</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464300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9/15/2025</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0475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9/15/2025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446193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9/15/2025</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0977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9/15/2025</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364753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9/15/2025</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548315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9/15/2025</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72724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9/15/2025</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964446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9/15/2025</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492472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9/15/2025</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6742863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9/15/2025</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71328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AA975EF2-804C-9D5C-7E47-0BCF2E0A5DA3}"/>
              </a:ext>
            </a:extLst>
          </p:cNvPr>
          <p:cNvSpPr>
            <a:spLocks noGrp="1"/>
          </p:cNvSpPr>
          <p:nvPr>
            <p:ph type="ctrTitle"/>
          </p:nvPr>
        </p:nvSpPr>
        <p:spPr>
          <a:xfrm>
            <a:off x="574400" y="997527"/>
            <a:ext cx="4053018" cy="3505057"/>
          </a:xfrm>
        </p:spPr>
        <p:txBody>
          <a:bodyPr anchor="t">
            <a:normAutofit/>
          </a:bodyPr>
          <a:lstStyle/>
          <a:p>
            <a:pPr>
              <a:lnSpc>
                <a:spcPct val="90000"/>
              </a:lnSpc>
            </a:pPr>
            <a:r>
              <a:rPr lang="en-US" sz="4800"/>
              <a:t>Population Management System – Full Platform Architecture</a:t>
            </a:r>
          </a:p>
        </p:txBody>
      </p:sp>
      <p:sp>
        <p:nvSpPr>
          <p:cNvPr id="3" name="Subtitle 2">
            <a:extLst>
              <a:ext uri="{FF2B5EF4-FFF2-40B4-BE49-F238E27FC236}">
                <a16:creationId xmlns:a16="http://schemas.microsoft.com/office/drawing/2014/main" id="{1840BDA4-5439-1FBC-8946-50B0BA42D162}"/>
              </a:ext>
            </a:extLst>
          </p:cNvPr>
          <p:cNvSpPr>
            <a:spLocks noGrp="1"/>
          </p:cNvSpPr>
          <p:nvPr>
            <p:ph type="subTitle" idx="1"/>
          </p:nvPr>
        </p:nvSpPr>
        <p:spPr>
          <a:xfrm>
            <a:off x="574399" y="4608945"/>
            <a:ext cx="3919961" cy="1334655"/>
          </a:xfrm>
        </p:spPr>
        <p:txBody>
          <a:bodyPr anchor="b">
            <a:normAutofit/>
          </a:bodyPr>
          <a:lstStyle/>
          <a:p>
            <a:r>
              <a:rPr lang="en-US" sz="1700"/>
              <a:t>Comprehensive framework for national population control</a:t>
            </a:r>
          </a:p>
        </p:txBody>
      </p:sp>
      <p:pic>
        <p:nvPicPr>
          <p:cNvPr id="4" name="Picture 3" descr="Top shot of a representation of networks with stick figures.">
            <a:extLst>
              <a:ext uri="{FF2B5EF4-FFF2-40B4-BE49-F238E27FC236}">
                <a16:creationId xmlns:a16="http://schemas.microsoft.com/office/drawing/2014/main" id="{13580842-B9D2-48A9-B1C6-24430A76FFD6}"/>
              </a:ext>
            </a:extLst>
          </p:cNvPr>
          <p:cNvPicPr>
            <a:picLocks noChangeAspect="1"/>
          </p:cNvPicPr>
          <p:nvPr/>
        </p:nvPicPr>
        <p:blipFill>
          <a:blip r:embed="rId3"/>
          <a:srcRect l="17138"/>
          <a:stretch>
            <a:fillRect/>
          </a:stretch>
        </p:blipFill>
        <p:spPr>
          <a:xfrm>
            <a:off x="5218980" y="672912"/>
            <a:ext cx="6973019" cy="5596128"/>
          </a:xfrm>
          <a:prstGeom prst="rect">
            <a:avLst/>
          </a:prstGeom>
        </p:spPr>
      </p:pic>
      <p:cxnSp>
        <p:nvCxnSpPr>
          <p:cNvPr id="11" name="Straight Connector 10">
            <a:extLst>
              <a:ext uri="{FF2B5EF4-FFF2-40B4-BE49-F238E27FC236}">
                <a16:creationId xmlns:a16="http://schemas.microsoft.com/office/drawing/2014/main" id="{7CC73A33-65FF-41A9-A3B0-006753CD10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215128" y="6274446"/>
            <a:ext cx="697687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0722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42"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EE4ACB-368C-9404-0C36-F3635A3B827F}"/>
              </a:ext>
            </a:extLst>
          </p:cNvPr>
          <p:cNvSpPr>
            <a:spLocks noGrp="1"/>
          </p:cNvSpPr>
          <p:nvPr>
            <p:ph type="title"/>
          </p:nvPr>
        </p:nvSpPr>
        <p:spPr>
          <a:xfrm>
            <a:off x="7269904" y="914400"/>
            <a:ext cx="4261104" cy="1097280"/>
          </a:xfrm>
        </p:spPr>
        <p:txBody>
          <a:bodyPr vert="horz" lIns="91440" tIns="45720" rIns="91440" bIns="45720" rtlCol="0" anchor="t">
            <a:normAutofit/>
          </a:bodyPr>
          <a:lstStyle/>
          <a:p>
            <a:pPr>
              <a:lnSpc>
                <a:spcPct val="90000"/>
              </a:lnSpc>
            </a:pPr>
            <a:r>
              <a:rPr lang="en-US" sz="3100"/>
              <a:t>Bilingual User Interface for Accessibility</a:t>
            </a:r>
          </a:p>
        </p:txBody>
      </p:sp>
      <p:pic>
        <p:nvPicPr>
          <p:cNvPr id="5" name="Content Placeholder 4" descr="Currency converter app on smart phone screen, home interior. Hand holding phone, desktop shot.">
            <a:extLst>
              <a:ext uri="{FF2B5EF4-FFF2-40B4-BE49-F238E27FC236}">
                <a16:creationId xmlns:a16="http://schemas.microsoft.com/office/drawing/2014/main" id="{17366C8B-BC22-4542-B6F3-96CA7436DD67}"/>
              </a:ext>
            </a:extLst>
          </p:cNvPr>
          <p:cNvPicPr>
            <a:picLocks noGrp="1" noChangeAspect="1"/>
          </p:cNvPicPr>
          <p:nvPr>
            <p:ph sz="half" idx="1"/>
          </p:nvPr>
        </p:nvPicPr>
        <p:blipFill>
          <a:blip r:embed="rId3"/>
          <a:srcRect l="742" r="16254" b="2"/>
          <a:stretch>
            <a:fillRect/>
          </a:stretch>
        </p:blipFill>
        <p:spPr>
          <a:xfrm>
            <a:off x="-1" y="914399"/>
            <a:ext cx="6657255"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665683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AE2EAC44-68C9-D523-496F-ECE79167232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69905" y="2176036"/>
            <a:ext cx="4261104" cy="4121887"/>
          </a:xfrm>
        </p:spPr>
        <p:txBody>
          <a:bodyPr>
            <a:normAutofit/>
          </a:bodyPr>
          <a:lstStyle/>
          <a:p>
            <a:pPr marL="0" indent="0">
              <a:spcBef>
                <a:spcPts val="2500"/>
              </a:spcBef>
              <a:buFont typeface="Arial" panose="020B0604020202020204" pitchFamily="34" charset="0"/>
              <a:buNone/>
            </a:pPr>
            <a:r>
              <a:rPr lang="en-US" sz="1400" b="1"/>
              <a:t>Bilingual Language Support</a:t>
            </a:r>
          </a:p>
          <a:p>
            <a:pPr marL="0" lvl="1" indent="0">
              <a:buFont typeface="Arial" panose="020B0604020202020204" pitchFamily="34" charset="0"/>
              <a:buNone/>
            </a:pPr>
            <a:r>
              <a:rPr lang="en-US" sz="1400"/>
              <a:t>The interface supports both Khmer and English languages to cater to diverse user groups in Cambodia.</a:t>
            </a:r>
          </a:p>
          <a:p>
            <a:pPr marL="0" indent="0">
              <a:spcBef>
                <a:spcPts val="2500"/>
              </a:spcBef>
              <a:buFont typeface="Arial" panose="020B0604020202020204" pitchFamily="34" charset="0"/>
              <a:buNone/>
            </a:pPr>
            <a:r>
              <a:rPr lang="en-US" sz="1400" b="1"/>
              <a:t>Enhanced Accessibility</a:t>
            </a:r>
          </a:p>
          <a:p>
            <a:pPr marL="0" lvl="1" indent="0">
              <a:buFont typeface="Arial" panose="020B0604020202020204" pitchFamily="34" charset="0"/>
              <a:buNone/>
            </a:pPr>
            <a:r>
              <a:rPr lang="en-US" sz="1400"/>
              <a:t>Supporting multiple languages improves accessibility and usability for a broader audience.</a:t>
            </a:r>
          </a:p>
        </p:txBody>
      </p:sp>
    </p:spTree>
    <p:extLst>
      <p:ext uri="{BB962C8B-B14F-4D97-AF65-F5344CB8AC3E}">
        <p14:creationId xmlns:p14="http://schemas.microsoft.com/office/powerpoint/2010/main" val="1378003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80D0D724-C475-026F-FBCF-B6DB2206F121}"/>
              </a:ext>
            </a:extLst>
          </p:cNvPr>
          <p:cNvSpPr>
            <a:spLocks noGrp="1"/>
          </p:cNvSpPr>
          <p:nvPr>
            <p:ph type="ctrTitle"/>
          </p:nvPr>
        </p:nvSpPr>
        <p:spPr>
          <a:xfrm>
            <a:off x="559219" y="1115844"/>
            <a:ext cx="7680960" cy="4631911"/>
          </a:xfrm>
        </p:spPr>
        <p:txBody>
          <a:bodyPr anchor="b">
            <a:normAutofit/>
          </a:bodyPr>
          <a:lstStyle/>
          <a:p>
            <a:r>
              <a:rPr lang="en-US" sz="6500"/>
              <a:t>Backend Architecture</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1334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FBC6BC-3C5C-0700-8D2F-65E7B1692AE0}"/>
              </a:ext>
            </a:extLst>
          </p:cNvPr>
          <p:cNvSpPr>
            <a:spLocks noGrp="1"/>
          </p:cNvSpPr>
          <p:nvPr>
            <p:ph type="title"/>
          </p:nvPr>
        </p:nvSpPr>
        <p:spPr>
          <a:xfrm>
            <a:off x="640080" y="914400"/>
            <a:ext cx="6291472" cy="1097280"/>
          </a:xfrm>
        </p:spPr>
        <p:txBody>
          <a:bodyPr vert="horz" lIns="91440" tIns="45720" rIns="91440" bIns="45720" rtlCol="0" anchor="t">
            <a:normAutofit/>
          </a:bodyPr>
          <a:lstStyle/>
          <a:p>
            <a:pPr>
              <a:lnSpc>
                <a:spcPct val="90000"/>
              </a:lnSpc>
            </a:pPr>
            <a:r>
              <a:rPr lang="en-US" sz="2500"/>
              <a:t>Node.js TSX API for Core Business Logic, JWT Authentication, X-Tenant Support</a:t>
            </a:r>
          </a:p>
        </p:txBody>
      </p:sp>
      <p:sp>
        <p:nvSpPr>
          <p:cNvPr id="4" name="Content Placeholder 3">
            <a:extLst>
              <a:ext uri="{FF2B5EF4-FFF2-40B4-BE49-F238E27FC236}">
                <a16:creationId xmlns:a16="http://schemas.microsoft.com/office/drawing/2014/main" id="{49031525-E353-96E8-B8CC-40FDA8B7CAE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Font typeface="Arial" panose="020B0604020202020204" pitchFamily="34" charset="0"/>
              <a:buNone/>
            </a:pPr>
            <a:r>
              <a:rPr lang="en-US" sz="1400" b="1"/>
              <a:t>Core Business Logic</a:t>
            </a:r>
          </a:p>
          <a:p>
            <a:pPr marL="0" lvl="1" indent="0">
              <a:buFont typeface="Arial" panose="020B0604020202020204" pitchFamily="34" charset="0"/>
              <a:buNone/>
            </a:pPr>
            <a:r>
              <a:rPr lang="en-US" sz="1400"/>
              <a:t>The API uses TypeScript to implement robust and scalable business logic for application workflows and data handling.</a:t>
            </a:r>
          </a:p>
          <a:p>
            <a:pPr marL="0" indent="0">
              <a:spcBef>
                <a:spcPts val="2500"/>
              </a:spcBef>
              <a:buFont typeface="Arial" panose="020B0604020202020204" pitchFamily="34" charset="0"/>
              <a:buNone/>
            </a:pPr>
            <a:r>
              <a:rPr lang="en-US" sz="1400" b="1"/>
              <a:t>JWT Authentication</a:t>
            </a:r>
          </a:p>
          <a:p>
            <a:pPr marL="0" lvl="1" indent="0">
              <a:buFont typeface="Arial" panose="020B0604020202020204" pitchFamily="34" charset="0"/>
              <a:buNone/>
            </a:pPr>
            <a:r>
              <a:rPr lang="en-US" sz="1400"/>
              <a:t>JSON Web Tokens enable secure and stateless authentication, ensuring safe access to API resources.</a:t>
            </a:r>
          </a:p>
          <a:p>
            <a:pPr marL="0" indent="0">
              <a:spcBef>
                <a:spcPts val="2500"/>
              </a:spcBef>
              <a:buFont typeface="Arial" panose="020B0604020202020204" pitchFamily="34" charset="0"/>
              <a:buNone/>
            </a:pPr>
            <a:r>
              <a:rPr lang="en-US" sz="1400" b="1"/>
              <a:t>Multi-Tenant Support</a:t>
            </a:r>
          </a:p>
          <a:p>
            <a:pPr marL="0" lvl="1" indent="0">
              <a:buFont typeface="Arial" panose="020B0604020202020204" pitchFamily="34" charset="0"/>
              <a:buNone/>
            </a:pPr>
            <a:r>
              <a:rPr lang="en-US" sz="1400"/>
              <a:t>Supports multiple tenants by isolating data streams, providing tailored experiences within a single API.</a:t>
            </a:r>
          </a:p>
        </p:txBody>
      </p:sp>
      <p:pic>
        <p:nvPicPr>
          <p:cNvPr id="5" name="Content Placeholder 4" descr="Programming code with background of Shanghai Lujiazui Financial District cityscape.">
            <a:extLst>
              <a:ext uri="{FF2B5EF4-FFF2-40B4-BE49-F238E27FC236}">
                <a16:creationId xmlns:a16="http://schemas.microsoft.com/office/drawing/2014/main" id="{20A6B4E7-B3D1-4ADC-8210-F25447E6DD93}"/>
              </a:ext>
            </a:extLst>
          </p:cNvPr>
          <p:cNvPicPr>
            <a:picLocks noGrp="1" noChangeAspect="1"/>
          </p:cNvPicPr>
          <p:nvPr>
            <p:ph sz="half" idx="1"/>
          </p:nvPr>
        </p:nvPicPr>
        <p:blipFill>
          <a:blip r:embed="rId3"/>
          <a:srcRect l="16522" r="29502"/>
          <a:stretch>
            <a:fillRect/>
          </a:stretch>
        </p:blipFill>
        <p:spPr>
          <a:xfrm>
            <a:off x="7776429" y="914400"/>
            <a:ext cx="4414591" cy="5357106"/>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861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326BFB-541D-10FB-9B1F-1E77ED4D86AE}"/>
              </a:ext>
            </a:extLst>
          </p:cNvPr>
          <p:cNvSpPr>
            <a:spLocks noGrp="1"/>
          </p:cNvSpPr>
          <p:nvPr>
            <p:ph type="title"/>
          </p:nvPr>
        </p:nvSpPr>
        <p:spPr>
          <a:xfrm>
            <a:off x="640079" y="914400"/>
            <a:ext cx="4261104" cy="1097280"/>
          </a:xfrm>
        </p:spPr>
        <p:txBody>
          <a:bodyPr vert="horz" lIns="91440" tIns="45720" rIns="91440" bIns="45720" rtlCol="0" anchor="t">
            <a:normAutofit/>
          </a:bodyPr>
          <a:lstStyle/>
          <a:p>
            <a:pPr>
              <a:lnSpc>
                <a:spcPct val="90000"/>
              </a:lnSpc>
            </a:pPr>
            <a:r>
              <a:rPr lang="en-US" sz="3600"/>
              <a:t>PHP 4.x Native for Legacy Integration</a:t>
            </a:r>
          </a:p>
        </p:txBody>
      </p:sp>
      <p:sp>
        <p:nvSpPr>
          <p:cNvPr id="4" name="Content Placeholder 3">
            <a:extLst>
              <a:ext uri="{FF2B5EF4-FFF2-40B4-BE49-F238E27FC236}">
                <a16:creationId xmlns:a16="http://schemas.microsoft.com/office/drawing/2014/main" id="{D858377B-76E3-1853-DD5C-68B74B6A519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79" y="2176036"/>
            <a:ext cx="4261104" cy="4121887"/>
          </a:xfrm>
        </p:spPr>
        <p:txBody>
          <a:bodyPr>
            <a:normAutofit/>
          </a:bodyPr>
          <a:lstStyle/>
          <a:p>
            <a:pPr marL="0" indent="0">
              <a:spcBef>
                <a:spcPts val="2500"/>
              </a:spcBef>
              <a:buFont typeface="Arial" panose="020B0604020202020204" pitchFamily="34" charset="0"/>
              <a:buNone/>
            </a:pPr>
            <a:r>
              <a:rPr lang="en-US" sz="1400" b="1"/>
              <a:t>Legacy System Support</a:t>
            </a:r>
          </a:p>
          <a:p>
            <a:pPr marL="0" lvl="1" indent="0">
              <a:buFont typeface="Arial" panose="020B0604020202020204" pitchFamily="34" charset="0"/>
              <a:buNone/>
            </a:pPr>
            <a:r>
              <a:rPr lang="en-US" sz="1400"/>
              <a:t>PHP 4.x backend provides critical support to legacy systems ensuring continuous operation during upgrades.</a:t>
            </a:r>
          </a:p>
          <a:p>
            <a:pPr marL="0" indent="0">
              <a:spcBef>
                <a:spcPts val="2500"/>
              </a:spcBef>
              <a:buFont typeface="Arial" panose="020B0604020202020204" pitchFamily="34" charset="0"/>
              <a:buNone/>
            </a:pPr>
            <a:r>
              <a:rPr lang="en-US" sz="1400" b="1"/>
              <a:t>Seamless Integration</a:t>
            </a:r>
          </a:p>
          <a:p>
            <a:pPr marL="0" lvl="1" indent="0">
              <a:buFont typeface="Arial" panose="020B0604020202020204" pitchFamily="34" charset="0"/>
              <a:buNone/>
            </a:pPr>
            <a:r>
              <a:rPr lang="en-US" sz="1400"/>
              <a:t>Integration with legacy systems occurs without disruption, maintaining business continuity throughout transition phases.</a:t>
            </a:r>
          </a:p>
        </p:txBody>
      </p:sp>
      <p:pic>
        <p:nvPicPr>
          <p:cNvPr id="5" name="Content Placeholder 4" descr="Abstract digital LED screen concept with defocused lights">
            <a:extLst>
              <a:ext uri="{FF2B5EF4-FFF2-40B4-BE49-F238E27FC236}">
                <a16:creationId xmlns:a16="http://schemas.microsoft.com/office/drawing/2014/main" id="{D4B9A7FC-EA3C-42BF-84CB-362A1C1A6B9A}"/>
              </a:ext>
            </a:extLst>
          </p:cNvPr>
          <p:cNvPicPr>
            <a:picLocks noGrp="1" noChangeAspect="1"/>
          </p:cNvPicPr>
          <p:nvPr>
            <p:ph sz="half" idx="1"/>
          </p:nvPr>
        </p:nvPicPr>
        <p:blipFill>
          <a:blip r:embed="rId3"/>
          <a:srcRect l="8646"/>
          <a:stretch>
            <a:fillRect/>
          </a:stretch>
        </p:blipFill>
        <p:spPr>
          <a:xfrm>
            <a:off x="5671128" y="914399"/>
            <a:ext cx="6520872" cy="5353521"/>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672328" y="6267921"/>
            <a:ext cx="6519672" cy="2"/>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94545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64F8B0-992E-5DB4-1262-5664B68F6D4B}"/>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90000"/>
              </a:lnSpc>
            </a:pPr>
            <a:r>
              <a:rPr lang="en-US" sz="3400"/>
              <a:t>Python 3.12.7 for NCDD Sync, Data Cleaning, PDF Generation</a:t>
            </a:r>
          </a:p>
        </p:txBody>
      </p:sp>
      <p:pic>
        <p:nvPicPr>
          <p:cNvPr id="5" name="Content Placeholder 4" descr="Download or upload files concept">
            <a:extLst>
              <a:ext uri="{FF2B5EF4-FFF2-40B4-BE49-F238E27FC236}">
                <a16:creationId xmlns:a16="http://schemas.microsoft.com/office/drawing/2014/main" id="{61393038-5996-42A3-9771-EED4B11E9A23}"/>
              </a:ext>
            </a:extLst>
          </p:cNvPr>
          <p:cNvPicPr>
            <a:picLocks noGrp="1" noChangeAspect="1"/>
          </p:cNvPicPr>
          <p:nvPr>
            <p:ph sz="half" idx="1"/>
          </p:nvPr>
        </p:nvPicPr>
        <p:blipFill>
          <a:blip r:embed="rId3"/>
          <a:srcRect l="16570" r="21556"/>
          <a:stretch>
            <a:fillRect/>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1FC950C6-9A59-D963-B27A-B74D629DCF4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Font typeface="Arial" panose="020B0604020202020204" pitchFamily="34" charset="0"/>
              <a:buNone/>
            </a:pPr>
            <a:r>
              <a:rPr lang="en-US" sz="1400" b="1"/>
              <a:t>Database Synchronization</a:t>
            </a:r>
          </a:p>
          <a:p>
            <a:pPr marL="0" lvl="1" indent="0">
              <a:buFont typeface="Arial" panose="020B0604020202020204" pitchFamily="34" charset="0"/>
              <a:buNone/>
            </a:pPr>
            <a:r>
              <a:rPr lang="en-US" sz="1400"/>
              <a:t>Python scripts automate synchronization processes with NCDD databases ensuring data consistency and accuracy.</a:t>
            </a:r>
          </a:p>
          <a:p>
            <a:pPr marL="0" indent="0">
              <a:spcBef>
                <a:spcPts val="2500"/>
              </a:spcBef>
              <a:buFont typeface="Arial" panose="020B0604020202020204" pitchFamily="34" charset="0"/>
              <a:buNone/>
            </a:pPr>
            <a:r>
              <a:rPr lang="en-US" sz="1400" b="1"/>
              <a:t>Data Cleaning</a:t>
            </a:r>
          </a:p>
          <a:p>
            <a:pPr marL="0" lvl="1" indent="0">
              <a:buFont typeface="Arial" panose="020B0604020202020204" pitchFamily="34" charset="0"/>
              <a:buNone/>
            </a:pPr>
            <a:r>
              <a:rPr lang="en-US" sz="1400"/>
              <a:t>Python handles data cleaning to remove errors and prepare datasets for further analysis or processing.</a:t>
            </a:r>
          </a:p>
          <a:p>
            <a:pPr marL="0" indent="0">
              <a:spcBef>
                <a:spcPts val="2500"/>
              </a:spcBef>
              <a:buFont typeface="Arial" panose="020B0604020202020204" pitchFamily="34" charset="0"/>
              <a:buNone/>
            </a:pPr>
            <a:r>
              <a:rPr lang="en-US" sz="1400" b="1"/>
              <a:t>PDF Generation</a:t>
            </a:r>
          </a:p>
          <a:p>
            <a:pPr marL="0" lvl="1" indent="0">
              <a:buFont typeface="Arial" panose="020B0604020202020204" pitchFamily="34" charset="0"/>
              <a:buNone/>
            </a:pPr>
            <a:r>
              <a:rPr lang="en-US" sz="1400"/>
              <a:t>Automated PDF generation through Python facilitates reporting and documentation with formatted output.</a:t>
            </a:r>
          </a:p>
        </p:txBody>
      </p:sp>
    </p:spTree>
    <p:extLst>
      <p:ext uri="{BB962C8B-B14F-4D97-AF65-F5344CB8AC3E}">
        <p14:creationId xmlns:p14="http://schemas.microsoft.com/office/powerpoint/2010/main" val="1074469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57CFAD-0332-9B62-A193-304C05407889}"/>
              </a:ext>
            </a:extLst>
          </p:cNvPr>
          <p:cNvSpPr>
            <a:spLocks noGrp="1"/>
          </p:cNvSpPr>
          <p:nvPr>
            <p:ph type="title"/>
          </p:nvPr>
        </p:nvSpPr>
        <p:spPr>
          <a:xfrm>
            <a:off x="640080" y="914400"/>
            <a:ext cx="6291472" cy="1097280"/>
          </a:xfrm>
        </p:spPr>
        <p:txBody>
          <a:bodyPr vert="horz" lIns="91440" tIns="45720" rIns="91440" bIns="45720" rtlCol="0" anchor="t">
            <a:normAutofit/>
          </a:bodyPr>
          <a:lstStyle/>
          <a:p>
            <a:pPr>
              <a:lnSpc>
                <a:spcPct val="90000"/>
              </a:lnSpc>
            </a:pPr>
            <a:r>
              <a:rPr lang="en-US" sz="2200"/>
              <a:t>BlazorServer API (.NET 10) for Role Management and Real-Time Updates (SignalR)</a:t>
            </a:r>
          </a:p>
        </p:txBody>
      </p:sp>
      <p:sp>
        <p:nvSpPr>
          <p:cNvPr id="4" name="Content Placeholder 3">
            <a:extLst>
              <a:ext uri="{FF2B5EF4-FFF2-40B4-BE49-F238E27FC236}">
                <a16:creationId xmlns:a16="http://schemas.microsoft.com/office/drawing/2014/main" id="{D30121E0-D8BC-CF82-2792-E06C1570244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Font typeface="Arial" panose="020B0604020202020204" pitchFamily="34" charset="0"/>
              <a:buNone/>
            </a:pPr>
            <a:r>
              <a:rPr lang="en-US" sz="1400" b="1"/>
              <a:t>Role-Based Access Control</a:t>
            </a:r>
          </a:p>
          <a:p>
            <a:pPr marL="0" lvl="1" indent="0">
              <a:buFont typeface="Arial" panose="020B0604020202020204" pitchFamily="34" charset="0"/>
              <a:buNone/>
            </a:pPr>
            <a:r>
              <a:rPr lang="en-US" sz="1400"/>
              <a:t>BlazorServer API implements role-based access to securely manage user permissions and resources.</a:t>
            </a:r>
          </a:p>
          <a:p>
            <a:pPr marL="0" indent="0">
              <a:spcBef>
                <a:spcPts val="2500"/>
              </a:spcBef>
              <a:buFont typeface="Arial" panose="020B0604020202020204" pitchFamily="34" charset="0"/>
              <a:buNone/>
            </a:pPr>
            <a:r>
              <a:rPr lang="en-US" sz="1400" b="1"/>
              <a:t>Real-Time Updates with SignalR</a:t>
            </a:r>
          </a:p>
          <a:p>
            <a:pPr marL="0" lvl="1" indent="0">
              <a:buFont typeface="Arial" panose="020B0604020202020204" pitchFamily="34" charset="0"/>
              <a:buNone/>
            </a:pPr>
            <a:r>
              <a:rPr lang="en-US" sz="1400"/>
              <a:t>SignalR enables real-time communication between server and clients for instant updates.</a:t>
            </a:r>
          </a:p>
          <a:p>
            <a:pPr marL="0" indent="0">
              <a:spcBef>
                <a:spcPts val="2500"/>
              </a:spcBef>
              <a:buFont typeface="Arial" panose="020B0604020202020204" pitchFamily="34" charset="0"/>
              <a:buNone/>
            </a:pPr>
            <a:r>
              <a:rPr lang="en-US" sz="1400" b="1"/>
              <a:t>.NET 10 Framework</a:t>
            </a:r>
          </a:p>
          <a:p>
            <a:pPr marL="0" lvl="1" indent="0">
              <a:buFont typeface="Arial" panose="020B0604020202020204" pitchFamily="34" charset="0"/>
              <a:buNone/>
            </a:pPr>
            <a:r>
              <a:rPr lang="en-US" sz="1400"/>
              <a:t>The API is built on .NET 10, leveraging latest features for scalable and efficient backend services.</a:t>
            </a:r>
          </a:p>
        </p:txBody>
      </p:sp>
      <p:pic>
        <p:nvPicPr>
          <p:cNvPr id="5" name="Content Placeholder 4" descr="Cloud computing mobile phone file uploading connection">
            <a:extLst>
              <a:ext uri="{FF2B5EF4-FFF2-40B4-BE49-F238E27FC236}">
                <a16:creationId xmlns:a16="http://schemas.microsoft.com/office/drawing/2014/main" id="{40A81ADB-F36D-45C0-B167-94D3590FBAA7}"/>
              </a:ext>
            </a:extLst>
          </p:cNvPr>
          <p:cNvPicPr>
            <a:picLocks noGrp="1" noChangeAspect="1"/>
          </p:cNvPicPr>
          <p:nvPr>
            <p:ph sz="half" idx="1"/>
          </p:nvPr>
        </p:nvPicPr>
        <p:blipFill>
          <a:blip r:embed="rId3"/>
          <a:srcRect l="26454" r="18540"/>
          <a:stretch>
            <a:fillRect/>
          </a:stretch>
        </p:blipFill>
        <p:spPr>
          <a:xfrm>
            <a:off x="7776429" y="914400"/>
            <a:ext cx="4414591" cy="5357106"/>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31911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E79D6C-0B60-DD00-610C-B4C13A343E5F}"/>
              </a:ext>
            </a:extLst>
          </p:cNvPr>
          <p:cNvSpPr>
            <a:spLocks noGrp="1"/>
          </p:cNvSpPr>
          <p:nvPr>
            <p:ph type="ctrTitle"/>
          </p:nvPr>
        </p:nvSpPr>
        <p:spPr>
          <a:xfrm>
            <a:off x="640080" y="1371599"/>
            <a:ext cx="7293956" cy="2757495"/>
          </a:xfrm>
        </p:spPr>
        <p:txBody>
          <a:bodyPr anchor="t">
            <a:normAutofit/>
          </a:bodyPr>
          <a:lstStyle/>
          <a:p>
            <a:r>
              <a:rPr lang="en-US" sz="6600"/>
              <a:t>Runtime Data Flows</a:t>
            </a:r>
          </a:p>
        </p:txBody>
      </p:sp>
      <p:cxnSp>
        <p:nvCxnSpPr>
          <p:cNvPr id="9" name="Straight Connector 8">
            <a:extLst>
              <a:ext uri="{FF2B5EF4-FFF2-40B4-BE49-F238E27FC236}">
                <a16:creationId xmlns:a16="http://schemas.microsoft.com/office/drawing/2014/main" id="{AA07ED31-6FA0-4967-A8DD-C5388BC174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4640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6F91D7E1-AEAF-7EBB-B8F8-9D1C003E1B71}"/>
              </a:ext>
            </a:extLst>
          </p:cNvPr>
          <p:cNvSpPr>
            <a:spLocks noGrp="1"/>
          </p:cNvSpPr>
          <p:nvPr>
            <p:ph type="title"/>
          </p:nvPr>
        </p:nvSpPr>
        <p:spPr>
          <a:xfrm>
            <a:off x="640080" y="914400"/>
            <a:ext cx="3412998" cy="1839433"/>
          </a:xfrm>
        </p:spPr>
        <p:txBody>
          <a:bodyPr>
            <a:normAutofit/>
          </a:bodyPr>
          <a:lstStyle/>
          <a:p>
            <a:pPr>
              <a:lnSpc>
                <a:spcPct val="90000"/>
              </a:lnSpc>
            </a:pPr>
            <a:r>
              <a:rPr lang="en-US" sz="3100"/>
              <a:t>Registrar Login and Authentication Process</a:t>
            </a:r>
          </a:p>
        </p:txBody>
      </p:sp>
      <p:graphicFrame>
        <p:nvGraphicFramePr>
          <p:cNvPr id="4" name="Content Placeholder 4">
            <a:extLst>
              <a:ext uri="{FF2B5EF4-FFF2-40B4-BE49-F238E27FC236}">
                <a16:creationId xmlns:a16="http://schemas.microsoft.com/office/drawing/2014/main" id="{C9FC9BAE-6261-4BDC-AABF-08835C7F4631}"/>
              </a:ext>
            </a:extLst>
          </p:cNvPr>
          <p:cNvGraphicFramePr>
            <a:graphicFrameLocks noGrp="1"/>
          </p:cNvGraphicFramePr>
          <p:nvPr>
            <p:ph idx="1"/>
            <p:extLst>
              <p:ext uri="{D42A27DB-BD31-4B8C-83A1-F6EECF244321}">
                <p14:modId xmlns:p14="http://schemas.microsoft.com/office/powerpoint/2010/main" val="1694011858"/>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632670" y="1014984"/>
          <a:ext cx="7029274" cy="5314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7169358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DF901E-BEC9-53C7-E16B-5B2C16DE9E75}"/>
              </a:ext>
            </a:extLst>
          </p:cNvPr>
          <p:cNvSpPr>
            <a:spLocks noGrp="1"/>
          </p:cNvSpPr>
          <p:nvPr>
            <p:ph type="title"/>
          </p:nvPr>
        </p:nvSpPr>
        <p:spPr>
          <a:xfrm>
            <a:off x="7269904" y="914400"/>
            <a:ext cx="4261104" cy="1097280"/>
          </a:xfrm>
        </p:spPr>
        <p:txBody>
          <a:bodyPr vert="horz" lIns="91440" tIns="45720" rIns="91440" bIns="45720" rtlCol="0" anchor="t">
            <a:normAutofit/>
          </a:bodyPr>
          <a:lstStyle/>
          <a:p>
            <a:pPr>
              <a:lnSpc>
                <a:spcPct val="90000"/>
              </a:lnSpc>
            </a:pPr>
            <a:r>
              <a:rPr lang="en-US" sz="2800"/>
              <a:t>Citizen Search and Data Retrieval Mechanisms</a:t>
            </a:r>
          </a:p>
        </p:txBody>
      </p:sp>
      <p:pic>
        <p:nvPicPr>
          <p:cNvPr id="5" name="Content Placeholder 4" descr="Modern data center and technology background">
            <a:extLst>
              <a:ext uri="{FF2B5EF4-FFF2-40B4-BE49-F238E27FC236}">
                <a16:creationId xmlns:a16="http://schemas.microsoft.com/office/drawing/2014/main" id="{1C006098-A7B5-499C-86F8-B4F84317EE85}"/>
              </a:ext>
            </a:extLst>
          </p:cNvPr>
          <p:cNvPicPr>
            <a:picLocks noGrp="1" noChangeAspect="1"/>
          </p:cNvPicPr>
          <p:nvPr>
            <p:ph sz="half" idx="1"/>
          </p:nvPr>
        </p:nvPicPr>
        <p:blipFill>
          <a:blip r:embed="rId3"/>
          <a:srcRect l="18156" r="40496"/>
          <a:stretch>
            <a:fillRect/>
          </a:stretch>
        </p:blipFill>
        <p:spPr>
          <a:xfrm>
            <a:off x="-1" y="914399"/>
            <a:ext cx="6657255"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665683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37CB773F-5146-A801-506D-534EB0CB85B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69905" y="2176036"/>
            <a:ext cx="4261104" cy="4121887"/>
          </a:xfrm>
        </p:spPr>
        <p:txBody>
          <a:bodyPr>
            <a:normAutofit/>
          </a:bodyPr>
          <a:lstStyle/>
          <a:p>
            <a:pPr marL="0" indent="0">
              <a:spcBef>
                <a:spcPts val="2500"/>
              </a:spcBef>
              <a:buFont typeface="Arial" panose="020B0604020202020204" pitchFamily="34" charset="0"/>
              <a:buNone/>
            </a:pPr>
            <a:r>
              <a:rPr lang="en-US" sz="1400" b="1"/>
              <a:t>Efficient Search Methods</a:t>
            </a:r>
          </a:p>
          <a:p>
            <a:pPr marL="0" lvl="1" indent="0">
              <a:buFont typeface="Arial" panose="020B0604020202020204" pitchFamily="34" charset="0"/>
              <a:buNone/>
            </a:pPr>
            <a:r>
              <a:rPr lang="en-US" sz="1400"/>
              <a:t>Utilize indexing and query optimization to speed up citizen record searches, improving system responsiveness.</a:t>
            </a:r>
          </a:p>
          <a:p>
            <a:pPr marL="0" indent="0">
              <a:spcBef>
                <a:spcPts val="2500"/>
              </a:spcBef>
              <a:buFont typeface="Arial" panose="020B0604020202020204" pitchFamily="34" charset="0"/>
              <a:buNone/>
            </a:pPr>
            <a:r>
              <a:rPr lang="en-US" sz="1400" b="1"/>
              <a:t>Data Retrieval Techniques</a:t>
            </a:r>
          </a:p>
          <a:p>
            <a:pPr marL="0" lvl="1" indent="0">
              <a:buFont typeface="Arial" panose="020B0604020202020204" pitchFamily="34" charset="0"/>
              <a:buNone/>
            </a:pPr>
            <a:r>
              <a:rPr lang="en-US" sz="1400"/>
              <a:t>Implement reliable retrieval mechanisms to maintain data integrity and accuracy during access to citizen records.</a:t>
            </a:r>
          </a:p>
        </p:txBody>
      </p:sp>
    </p:spTree>
    <p:extLst>
      <p:ext uri="{BB962C8B-B14F-4D97-AF65-F5344CB8AC3E}">
        <p14:creationId xmlns:p14="http://schemas.microsoft.com/office/powerpoint/2010/main" val="7252024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8D99AA-F36F-C3B0-F7FC-59F7D15592F5}"/>
              </a:ext>
            </a:extLst>
          </p:cNvPr>
          <p:cNvSpPr>
            <a:spLocks noGrp="1"/>
          </p:cNvSpPr>
          <p:nvPr>
            <p:ph type="title"/>
          </p:nvPr>
        </p:nvSpPr>
        <p:spPr>
          <a:xfrm>
            <a:off x="640080" y="914400"/>
            <a:ext cx="6291472" cy="1097280"/>
          </a:xfrm>
        </p:spPr>
        <p:txBody>
          <a:bodyPr vert="horz" lIns="91440" tIns="45720" rIns="91440" bIns="45720" rtlCol="0" anchor="t">
            <a:normAutofit/>
          </a:bodyPr>
          <a:lstStyle/>
          <a:p>
            <a:pPr>
              <a:lnSpc>
                <a:spcPct val="90000"/>
              </a:lnSpc>
            </a:pPr>
            <a:r>
              <a:rPr lang="en-US" sz="3400"/>
              <a:t>Nightly NCDD Synchronization Pipeline</a:t>
            </a:r>
          </a:p>
        </p:txBody>
      </p:sp>
      <p:sp>
        <p:nvSpPr>
          <p:cNvPr id="4" name="Content Placeholder 3">
            <a:extLst>
              <a:ext uri="{FF2B5EF4-FFF2-40B4-BE49-F238E27FC236}">
                <a16:creationId xmlns:a16="http://schemas.microsoft.com/office/drawing/2014/main" id="{820F139C-EF5A-64E5-1C8D-D7480FEAD21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Font typeface="Arial" panose="020B0604020202020204" pitchFamily="34" charset="0"/>
              <a:buNone/>
            </a:pPr>
            <a:r>
              <a:rPr lang="en-US" sz="1400" b="1"/>
              <a:t>Automated Nightly Sync</a:t>
            </a:r>
          </a:p>
          <a:p>
            <a:pPr marL="0" lvl="1" indent="0">
              <a:buFont typeface="Arial" panose="020B0604020202020204" pitchFamily="34" charset="0"/>
              <a:buNone/>
            </a:pPr>
            <a:r>
              <a:rPr lang="en-US" sz="1400"/>
              <a:t>The synchronization process runs automatically each night to ensure data consistency.</a:t>
            </a:r>
          </a:p>
          <a:p>
            <a:pPr marL="0" indent="0">
              <a:spcBef>
                <a:spcPts val="2500"/>
              </a:spcBef>
              <a:buFont typeface="Arial" panose="020B0604020202020204" pitchFamily="34" charset="0"/>
              <a:buNone/>
            </a:pPr>
            <a:r>
              <a:rPr lang="en-US" sz="1400" b="1"/>
              <a:t>Data Synchronization</a:t>
            </a:r>
          </a:p>
          <a:p>
            <a:pPr marL="0" lvl="1" indent="0">
              <a:buFont typeface="Arial" panose="020B0604020202020204" pitchFamily="34" charset="0"/>
              <a:buNone/>
            </a:pPr>
            <a:r>
              <a:rPr lang="en-US" sz="1400"/>
              <a:t>Local data is synchronized with the NCDD database to maintain updated population records.</a:t>
            </a:r>
          </a:p>
          <a:p>
            <a:pPr marL="0" indent="0">
              <a:spcBef>
                <a:spcPts val="2500"/>
              </a:spcBef>
              <a:buFont typeface="Arial" panose="020B0604020202020204" pitchFamily="34" charset="0"/>
              <a:buNone/>
            </a:pPr>
            <a:r>
              <a:rPr lang="en-US" sz="1400" b="1"/>
              <a:t>Up-to-Date Records</a:t>
            </a:r>
          </a:p>
          <a:p>
            <a:pPr marL="0" lvl="1" indent="0">
              <a:buFont typeface="Arial" panose="020B0604020202020204" pitchFamily="34" charset="0"/>
              <a:buNone/>
            </a:pPr>
            <a:r>
              <a:rPr lang="en-US" sz="1400"/>
              <a:t>The pipeline ensures population records remain accurate and current through regular updates.</a:t>
            </a:r>
          </a:p>
        </p:txBody>
      </p:sp>
      <p:pic>
        <p:nvPicPr>
          <p:cNvPr id="5" name="Content Placeholder 4" descr="Cloud server">
            <a:extLst>
              <a:ext uri="{FF2B5EF4-FFF2-40B4-BE49-F238E27FC236}">
                <a16:creationId xmlns:a16="http://schemas.microsoft.com/office/drawing/2014/main" id="{3231DC22-BBD8-445D-9A9A-CF5D34628930}"/>
              </a:ext>
            </a:extLst>
          </p:cNvPr>
          <p:cNvPicPr>
            <a:picLocks noGrp="1" noChangeAspect="1"/>
          </p:cNvPicPr>
          <p:nvPr>
            <p:ph sz="half" idx="1"/>
          </p:nvPr>
        </p:nvPicPr>
        <p:blipFill>
          <a:blip r:embed="rId3"/>
          <a:srcRect l="20040" r="18155"/>
          <a:stretch>
            <a:fillRect/>
          </a:stretch>
        </p:blipFill>
        <p:spPr>
          <a:xfrm>
            <a:off x="7776429" y="914400"/>
            <a:ext cx="4414591" cy="5357106"/>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557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31FF53-FCAC-8384-5DF0-2F09B6236651}"/>
              </a:ext>
            </a:extLst>
          </p:cNvPr>
          <p:cNvSpPr>
            <a:spLocks noGrp="1"/>
          </p:cNvSpPr>
          <p:nvPr>
            <p:ph type="title"/>
          </p:nvPr>
        </p:nvSpPr>
        <p:spPr>
          <a:xfrm>
            <a:off x="7269904" y="914400"/>
            <a:ext cx="4261104" cy="1097280"/>
          </a:xfrm>
        </p:spPr>
        <p:txBody>
          <a:bodyPr vert="horz" lIns="91440" tIns="45720" rIns="91440" bIns="45720" rtlCol="0" anchor="t">
            <a:normAutofit/>
          </a:bodyPr>
          <a:lstStyle/>
          <a:p>
            <a:r>
              <a:rPr lang="en-US" sz="3600"/>
              <a:t>Meeting Program</a:t>
            </a:r>
          </a:p>
        </p:txBody>
      </p:sp>
      <p:pic>
        <p:nvPicPr>
          <p:cNvPr id="5" name="Content Placeholder 4" descr="Smart city and wireless communication network">
            <a:extLst>
              <a:ext uri="{FF2B5EF4-FFF2-40B4-BE49-F238E27FC236}">
                <a16:creationId xmlns:a16="http://schemas.microsoft.com/office/drawing/2014/main" id="{00ADCD39-7ED2-46E8-B390-74C40A964EC3}"/>
              </a:ext>
            </a:extLst>
          </p:cNvPr>
          <p:cNvPicPr>
            <a:picLocks noGrp="1" noChangeAspect="1"/>
          </p:cNvPicPr>
          <p:nvPr>
            <p:ph sz="half" idx="1"/>
          </p:nvPr>
        </p:nvPicPr>
        <p:blipFill>
          <a:blip r:embed="rId3"/>
          <a:srcRect l="12958" r="4038" b="2"/>
          <a:stretch>
            <a:fillRect/>
          </a:stretch>
        </p:blipFill>
        <p:spPr>
          <a:xfrm>
            <a:off x="-1" y="914399"/>
            <a:ext cx="6657255"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665683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8F34093F-4DCF-7B1A-E4FB-19EEB1152436}"/>
              </a:ext>
            </a:extLst>
          </p:cNvPr>
          <p:cNvSpPr>
            <a:spLocks noGrp="1"/>
          </p:cNvSpPr>
          <p:nvPr>
            <p:ph sz="half" idx="2"/>
            <p:extLst>
              <p:ext uri="{E7BDC344-281C-4309-B0C6-D0EE65EED2A8}">
                <p202:designPr xmlns:p202="http://schemas.microsoft.com/office/powerpoint/2020/02/main">
                  <p202:designTagLst>
                    <p202:designTag name="ARCH:1:CLS" val="BulletedText"/>
                  </p202:designTagLst>
                </p202:designPr>
              </p:ext>
            </p:extLst>
          </p:nvPr>
        </p:nvSpPr>
        <p:spPr>
          <a:xfrm>
            <a:off x="7269905" y="2176036"/>
            <a:ext cx="4261104" cy="4121887"/>
          </a:xfrm>
        </p:spPr>
        <p:txBody>
          <a:bodyPr vert="horz" lIns="91440" tIns="45720" rIns="91440" bIns="45720" rtlCol="0">
            <a:normAutofit/>
          </a:bodyPr>
          <a:lstStyle/>
          <a:p>
            <a:pPr>
              <a:lnSpc>
                <a:spcPct val="110000"/>
              </a:lnSpc>
            </a:pPr>
            <a:r>
              <a:rPr lang="en-US"/>
              <a:t>Project Overview</a:t>
            </a:r>
          </a:p>
          <a:p>
            <a:pPr>
              <a:lnSpc>
                <a:spcPct val="110000"/>
              </a:lnSpc>
            </a:pPr>
            <a:r>
              <a:rPr lang="en-US"/>
              <a:t>Frontend Architecture</a:t>
            </a:r>
          </a:p>
          <a:p>
            <a:pPr>
              <a:lnSpc>
                <a:spcPct val="110000"/>
              </a:lnSpc>
            </a:pPr>
            <a:r>
              <a:rPr lang="en-US"/>
              <a:t>Backend Architecture</a:t>
            </a:r>
          </a:p>
          <a:p>
            <a:pPr>
              <a:lnSpc>
                <a:spcPct val="110000"/>
              </a:lnSpc>
            </a:pPr>
            <a:r>
              <a:rPr lang="en-US"/>
              <a:t>Runtime Data Flows</a:t>
            </a:r>
          </a:p>
          <a:p>
            <a:pPr>
              <a:lnSpc>
                <a:spcPct val="110000"/>
              </a:lnSpc>
            </a:pPr>
            <a:r>
              <a:rPr lang="en-US"/>
              <a:t>Component-to-File Mapping</a:t>
            </a:r>
          </a:p>
          <a:p>
            <a:pPr>
              <a:lnSpc>
                <a:spcPct val="110000"/>
              </a:lnSpc>
            </a:pPr>
            <a:r>
              <a:rPr lang="en-US"/>
              <a:t>Onboarding Value</a:t>
            </a:r>
          </a:p>
          <a:p>
            <a:pPr>
              <a:lnSpc>
                <a:spcPct val="110000"/>
              </a:lnSpc>
            </a:pPr>
            <a:r>
              <a:rPr lang="en-US"/>
              <a:t>Security and Compliance</a:t>
            </a:r>
          </a:p>
          <a:p>
            <a:pPr>
              <a:lnSpc>
                <a:spcPct val="110000"/>
              </a:lnSpc>
            </a:pPr>
            <a:r>
              <a:rPr lang="en-US"/>
              <a:t>Performance and Scalability</a:t>
            </a:r>
          </a:p>
          <a:p>
            <a:pPr>
              <a:lnSpc>
                <a:spcPct val="110000"/>
              </a:lnSpc>
            </a:pPr>
            <a:r>
              <a:rPr lang="en-US"/>
              <a:t>Integration and Extensibility</a:t>
            </a:r>
          </a:p>
        </p:txBody>
      </p:sp>
    </p:spTree>
    <p:extLst>
      <p:ext uri="{BB962C8B-B14F-4D97-AF65-F5344CB8AC3E}">
        <p14:creationId xmlns:p14="http://schemas.microsoft.com/office/powerpoint/2010/main" val="11662248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B5563F-B7FA-77FB-6527-ABDCDA778A47}"/>
              </a:ext>
            </a:extLst>
          </p:cNvPr>
          <p:cNvSpPr>
            <a:spLocks noGrp="1"/>
          </p:cNvSpPr>
          <p:nvPr>
            <p:ph type="title"/>
          </p:nvPr>
        </p:nvSpPr>
        <p:spPr>
          <a:xfrm>
            <a:off x="640080" y="914400"/>
            <a:ext cx="6291472" cy="1097280"/>
          </a:xfrm>
        </p:spPr>
        <p:txBody>
          <a:bodyPr vert="horz" lIns="91440" tIns="45720" rIns="91440" bIns="45720" rtlCol="0" anchor="t">
            <a:normAutofit/>
          </a:bodyPr>
          <a:lstStyle/>
          <a:p>
            <a:pPr>
              <a:lnSpc>
                <a:spcPct val="90000"/>
              </a:lnSpc>
            </a:pPr>
            <a:r>
              <a:rPr lang="en-US" sz="3100"/>
              <a:t>API Gateway with PostgreSQL RLS (Row-Level Security) Enforcement</a:t>
            </a:r>
          </a:p>
        </p:txBody>
      </p:sp>
      <p:sp>
        <p:nvSpPr>
          <p:cNvPr id="4" name="Content Placeholder 3">
            <a:extLst>
              <a:ext uri="{FF2B5EF4-FFF2-40B4-BE49-F238E27FC236}">
                <a16:creationId xmlns:a16="http://schemas.microsoft.com/office/drawing/2014/main" id="{EB3134C5-F579-608B-D913-884862F71F7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Font typeface="Arial" panose="020B0604020202020204" pitchFamily="34" charset="0"/>
              <a:buNone/>
            </a:pPr>
            <a:r>
              <a:rPr lang="en-US" sz="1400" b="1"/>
              <a:t>API Gateway Security</a:t>
            </a:r>
          </a:p>
          <a:p>
            <a:pPr marL="0" lvl="1" indent="0">
              <a:buFont typeface="Arial" panose="020B0604020202020204" pitchFamily="34" charset="0"/>
              <a:buNone/>
            </a:pPr>
            <a:r>
              <a:rPr lang="en-US" sz="1400"/>
              <a:t>The API gateway acts as a control point to enforce security policies before database access.</a:t>
            </a:r>
          </a:p>
          <a:p>
            <a:pPr marL="0" indent="0">
              <a:spcBef>
                <a:spcPts val="2500"/>
              </a:spcBef>
              <a:buFont typeface="Arial" panose="020B0604020202020204" pitchFamily="34" charset="0"/>
              <a:buNone/>
            </a:pPr>
            <a:r>
              <a:rPr lang="en-US" sz="1400" b="1"/>
              <a:t>PostgreSQL Row-Level Security</a:t>
            </a:r>
          </a:p>
          <a:p>
            <a:pPr marL="0" lvl="1" indent="0">
              <a:buFont typeface="Arial" panose="020B0604020202020204" pitchFamily="34" charset="0"/>
              <a:buNone/>
            </a:pPr>
            <a:r>
              <a:rPr lang="en-US" sz="1400"/>
              <a:t>PostgreSQL RLS restricts data access at the row level based on user roles and permissions.</a:t>
            </a:r>
          </a:p>
          <a:p>
            <a:pPr marL="0" indent="0">
              <a:spcBef>
                <a:spcPts val="2500"/>
              </a:spcBef>
              <a:buFont typeface="Arial" panose="020B0604020202020204" pitchFamily="34" charset="0"/>
              <a:buNone/>
            </a:pPr>
            <a:r>
              <a:rPr lang="en-US" sz="1400" b="1"/>
              <a:t>Role-Based Data Protection</a:t>
            </a:r>
          </a:p>
          <a:p>
            <a:pPr marL="0" lvl="1" indent="0">
              <a:buFont typeface="Arial" panose="020B0604020202020204" pitchFamily="34" charset="0"/>
              <a:buNone/>
            </a:pPr>
            <a:r>
              <a:rPr lang="en-US" sz="1400"/>
              <a:t>Access to sensitive data is controlled dynamically according to the user’s assigned role.</a:t>
            </a:r>
          </a:p>
        </p:txBody>
      </p:sp>
      <p:pic>
        <p:nvPicPr>
          <p:cNvPr id="5" name="Content Placeholder 4" descr="Businesswoman holding placard with coins in front of technology icons">
            <a:extLst>
              <a:ext uri="{FF2B5EF4-FFF2-40B4-BE49-F238E27FC236}">
                <a16:creationId xmlns:a16="http://schemas.microsoft.com/office/drawing/2014/main" id="{8A26D18E-14C3-47EA-9A99-DD9BFCE15950}"/>
              </a:ext>
            </a:extLst>
          </p:cNvPr>
          <p:cNvPicPr>
            <a:picLocks noGrp="1" noChangeAspect="1"/>
          </p:cNvPicPr>
          <p:nvPr>
            <p:ph sz="half" idx="1"/>
          </p:nvPr>
        </p:nvPicPr>
        <p:blipFill>
          <a:blip r:embed="rId3"/>
          <a:srcRect l="24069" r="20924"/>
          <a:stretch>
            <a:fillRect/>
          </a:stretch>
        </p:blipFill>
        <p:spPr>
          <a:xfrm>
            <a:off x="7776429" y="914400"/>
            <a:ext cx="4414591" cy="5357106"/>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86781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DBAE96-2666-4078-2950-7454E12D8D6A}"/>
              </a:ext>
            </a:extLst>
          </p:cNvPr>
          <p:cNvSpPr>
            <a:spLocks noGrp="1"/>
          </p:cNvSpPr>
          <p:nvPr>
            <p:ph type="ctrTitle"/>
          </p:nvPr>
        </p:nvSpPr>
        <p:spPr>
          <a:xfrm>
            <a:off x="640080" y="1371599"/>
            <a:ext cx="7293956" cy="2757495"/>
          </a:xfrm>
        </p:spPr>
        <p:txBody>
          <a:bodyPr anchor="t">
            <a:normAutofit/>
          </a:bodyPr>
          <a:lstStyle/>
          <a:p>
            <a:r>
              <a:rPr lang="en-US" sz="6600"/>
              <a:t>Component-to-File Mapping</a:t>
            </a:r>
          </a:p>
        </p:txBody>
      </p:sp>
      <p:cxnSp>
        <p:nvCxnSpPr>
          <p:cNvPr id="9" name="Straight Connector 8">
            <a:extLst>
              <a:ext uri="{FF2B5EF4-FFF2-40B4-BE49-F238E27FC236}">
                <a16:creationId xmlns:a16="http://schemas.microsoft.com/office/drawing/2014/main" id="{AA07ED31-6FA0-4967-A8DD-C5388BC174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0530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BD16D9-0BE2-3E6F-E06B-33D0B17C8131}"/>
              </a:ext>
            </a:extLst>
          </p:cNvPr>
          <p:cNvSpPr>
            <a:spLocks noGrp="1"/>
          </p:cNvSpPr>
          <p:nvPr>
            <p:ph type="title"/>
          </p:nvPr>
        </p:nvSpPr>
        <p:spPr>
          <a:xfrm>
            <a:off x="640079" y="914400"/>
            <a:ext cx="4261104" cy="1097280"/>
          </a:xfrm>
        </p:spPr>
        <p:txBody>
          <a:bodyPr vert="horz" lIns="91440" tIns="45720" rIns="91440" bIns="45720" rtlCol="0" anchor="t">
            <a:normAutofit/>
          </a:bodyPr>
          <a:lstStyle/>
          <a:p>
            <a:pPr>
              <a:lnSpc>
                <a:spcPct val="90000"/>
              </a:lnSpc>
            </a:pPr>
            <a:r>
              <a:rPr lang="en-US" sz="2300"/>
              <a:t>Frontend: Key File Paths in Next.js and BlazorWasm Folders</a:t>
            </a:r>
          </a:p>
        </p:txBody>
      </p:sp>
      <p:sp>
        <p:nvSpPr>
          <p:cNvPr id="4" name="Content Placeholder 3">
            <a:extLst>
              <a:ext uri="{FF2B5EF4-FFF2-40B4-BE49-F238E27FC236}">
                <a16:creationId xmlns:a16="http://schemas.microsoft.com/office/drawing/2014/main" id="{CF5F52A4-8F4B-6468-C702-D21389D3788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79" y="2176036"/>
            <a:ext cx="4261104" cy="4121887"/>
          </a:xfrm>
        </p:spPr>
        <p:txBody>
          <a:bodyPr>
            <a:normAutofit/>
          </a:bodyPr>
          <a:lstStyle/>
          <a:p>
            <a:pPr marL="0" indent="0">
              <a:spcBef>
                <a:spcPts val="2500"/>
              </a:spcBef>
              <a:buFont typeface="Arial" panose="020B0604020202020204" pitchFamily="34" charset="0"/>
              <a:buNone/>
            </a:pPr>
            <a:r>
              <a:rPr lang="en-US" sz="1400" b="1"/>
              <a:t>Next.js Directory Structure</a:t>
            </a:r>
          </a:p>
          <a:p>
            <a:pPr marL="0" lvl="1" indent="0">
              <a:buFont typeface="Arial" panose="020B0604020202020204" pitchFamily="34" charset="0"/>
              <a:buNone/>
            </a:pPr>
            <a:r>
              <a:rPr lang="en-US" sz="1400"/>
              <a:t>Highlights the main folders and files within the Next.js public site project essential for frontend development.</a:t>
            </a:r>
          </a:p>
          <a:p>
            <a:pPr marL="0" indent="0">
              <a:spcBef>
                <a:spcPts val="2500"/>
              </a:spcBef>
              <a:buFont typeface="Arial" panose="020B0604020202020204" pitchFamily="34" charset="0"/>
              <a:buNone/>
            </a:pPr>
            <a:r>
              <a:rPr lang="en-US" sz="1400" b="1"/>
              <a:t>BlazorWasm Folder Overview</a:t>
            </a:r>
          </a:p>
          <a:p>
            <a:pPr marL="0" lvl="1" indent="0">
              <a:buFont typeface="Arial" panose="020B0604020202020204" pitchFamily="34" charset="0"/>
              <a:buNone/>
            </a:pPr>
            <a:r>
              <a:rPr lang="en-US" sz="1400"/>
              <a:t>Depicts the core folder organization and file locations in the BlazorWasm registrar portal frontend project.</a:t>
            </a:r>
          </a:p>
        </p:txBody>
      </p:sp>
      <p:pic>
        <p:nvPicPr>
          <p:cNvPr id="5" name="Content Placeholder 4" descr="digital technology concept">
            <a:extLst>
              <a:ext uri="{FF2B5EF4-FFF2-40B4-BE49-F238E27FC236}">
                <a16:creationId xmlns:a16="http://schemas.microsoft.com/office/drawing/2014/main" id="{0352D6AC-73B8-4294-92D1-F61C22A4AAD4}"/>
              </a:ext>
            </a:extLst>
          </p:cNvPr>
          <p:cNvPicPr>
            <a:picLocks noGrp="1" noChangeAspect="1"/>
          </p:cNvPicPr>
          <p:nvPr>
            <p:ph sz="half" idx="1"/>
          </p:nvPr>
        </p:nvPicPr>
        <p:blipFill>
          <a:blip r:embed="rId3"/>
          <a:srcRect l="29159" r="2324" b="-2"/>
          <a:stretch>
            <a:fillRect/>
          </a:stretch>
        </p:blipFill>
        <p:spPr>
          <a:xfrm>
            <a:off x="5671128" y="914399"/>
            <a:ext cx="6520872" cy="5353521"/>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672328" y="6267921"/>
            <a:ext cx="6519672" cy="2"/>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74072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D6B3A0-3769-50E1-4924-482B2C1D018A}"/>
              </a:ext>
            </a:extLst>
          </p:cNvPr>
          <p:cNvSpPr>
            <a:spLocks noGrp="1"/>
          </p:cNvSpPr>
          <p:nvPr>
            <p:ph type="title"/>
          </p:nvPr>
        </p:nvSpPr>
        <p:spPr>
          <a:xfrm>
            <a:off x="640080" y="914400"/>
            <a:ext cx="6291472" cy="1097280"/>
          </a:xfrm>
        </p:spPr>
        <p:txBody>
          <a:bodyPr vert="horz" lIns="91440" tIns="45720" rIns="91440" bIns="45720" rtlCol="0" anchor="t">
            <a:normAutofit/>
          </a:bodyPr>
          <a:lstStyle/>
          <a:p>
            <a:pPr>
              <a:lnSpc>
                <a:spcPct val="90000"/>
              </a:lnSpc>
            </a:pPr>
            <a:r>
              <a:rPr lang="en-US" sz="3400"/>
              <a:t>Backend: Node.js TSX, Python, PHP, .NET 10 File Structures</a:t>
            </a:r>
          </a:p>
        </p:txBody>
      </p:sp>
      <p:sp>
        <p:nvSpPr>
          <p:cNvPr id="4" name="Content Placeholder 3">
            <a:extLst>
              <a:ext uri="{FF2B5EF4-FFF2-40B4-BE49-F238E27FC236}">
                <a16:creationId xmlns:a16="http://schemas.microsoft.com/office/drawing/2014/main" id="{752193F8-86F3-F6A0-0A11-75EA588195C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Font typeface="Arial" panose="020B0604020202020204" pitchFamily="34" charset="0"/>
              <a:buNone/>
            </a:pPr>
            <a:r>
              <a:rPr lang="en-US" sz="1400" b="1"/>
              <a:t>Modular Folder Organization</a:t>
            </a:r>
          </a:p>
          <a:p>
            <a:pPr marL="0" lvl="1" indent="0">
              <a:buFont typeface="Arial" panose="020B0604020202020204" pitchFamily="34" charset="0"/>
              <a:buNone/>
            </a:pPr>
            <a:r>
              <a:rPr lang="en-US" sz="1400"/>
              <a:t>Backend components are organized into modular folders to streamline development and maintenance.</a:t>
            </a:r>
          </a:p>
          <a:p>
            <a:pPr marL="0" indent="0">
              <a:spcBef>
                <a:spcPts val="2500"/>
              </a:spcBef>
              <a:buFont typeface="Arial" panose="020B0604020202020204" pitchFamily="34" charset="0"/>
              <a:buNone/>
            </a:pPr>
            <a:r>
              <a:rPr lang="en-US" sz="1400" b="1"/>
              <a:t>Multi-language Support</a:t>
            </a:r>
          </a:p>
          <a:p>
            <a:pPr marL="0" lvl="1" indent="0">
              <a:buFont typeface="Arial" panose="020B0604020202020204" pitchFamily="34" charset="0"/>
              <a:buNone/>
            </a:pPr>
            <a:r>
              <a:rPr lang="en-US" sz="1400"/>
              <a:t>Supports backend development using Node.js TSX, Python, PHP, and .NET for diverse technology stacks.</a:t>
            </a:r>
          </a:p>
          <a:p>
            <a:pPr marL="0" indent="0">
              <a:spcBef>
                <a:spcPts val="2500"/>
              </a:spcBef>
              <a:buFont typeface="Arial" panose="020B0604020202020204" pitchFamily="34" charset="0"/>
              <a:buNone/>
            </a:pPr>
            <a:r>
              <a:rPr lang="en-US" sz="1400" b="1"/>
              <a:t>File Structuring Best Practices</a:t>
            </a:r>
          </a:p>
          <a:p>
            <a:pPr marL="0" lvl="1" indent="0">
              <a:buFont typeface="Arial" panose="020B0604020202020204" pitchFamily="34" charset="0"/>
              <a:buNone/>
            </a:pPr>
            <a:r>
              <a:rPr lang="en-US" sz="1400"/>
              <a:t>File structures follow best practices for clarity, scalability, and maintainability across languages.</a:t>
            </a:r>
          </a:p>
        </p:txBody>
      </p:sp>
      <p:pic>
        <p:nvPicPr>
          <p:cNvPr id="5" name="Content Placeholder 4" descr="Online file transfer using laptop and mobile phone on blackboard">
            <a:extLst>
              <a:ext uri="{FF2B5EF4-FFF2-40B4-BE49-F238E27FC236}">
                <a16:creationId xmlns:a16="http://schemas.microsoft.com/office/drawing/2014/main" id="{3D90A84B-0B31-41EC-A9D9-C215BFF5104C}"/>
              </a:ext>
            </a:extLst>
          </p:cNvPr>
          <p:cNvPicPr>
            <a:picLocks noGrp="1" noChangeAspect="1"/>
          </p:cNvPicPr>
          <p:nvPr>
            <p:ph sz="half" idx="1"/>
          </p:nvPr>
        </p:nvPicPr>
        <p:blipFill>
          <a:blip r:embed="rId3"/>
          <a:srcRect l="15375" r="29619"/>
          <a:stretch>
            <a:fillRect/>
          </a:stretch>
        </p:blipFill>
        <p:spPr>
          <a:xfrm>
            <a:off x="7776429" y="914400"/>
            <a:ext cx="4414591" cy="5357106"/>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7701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005A54-0759-51BF-EDD7-B8C50E486A87}"/>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90000"/>
              </a:lnSpc>
            </a:pPr>
            <a:r>
              <a:rPr lang="en-US" sz="3400"/>
              <a:t>Documentation for Stack-Specific Grouping</a:t>
            </a:r>
          </a:p>
        </p:txBody>
      </p:sp>
      <p:pic>
        <p:nvPicPr>
          <p:cNvPr id="5" name="Content Placeholder 4" descr="Different coloured organisers">
            <a:extLst>
              <a:ext uri="{FF2B5EF4-FFF2-40B4-BE49-F238E27FC236}">
                <a16:creationId xmlns:a16="http://schemas.microsoft.com/office/drawing/2014/main" id="{D44B54EC-773A-4D3F-AD99-F9F0CFE13A6A}"/>
              </a:ext>
            </a:extLst>
          </p:cNvPr>
          <p:cNvPicPr>
            <a:picLocks noGrp="1" noChangeAspect="1"/>
          </p:cNvPicPr>
          <p:nvPr>
            <p:ph sz="half" idx="1"/>
          </p:nvPr>
        </p:nvPicPr>
        <p:blipFill>
          <a:blip r:embed="rId3"/>
          <a:srcRect l="25438" r="24651"/>
          <a:stretch>
            <a:fillRect/>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A9EC0675-D0B0-6AD3-8E78-D9181379377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Font typeface="Arial" panose="020B0604020202020204" pitchFamily="34" charset="0"/>
              <a:buNone/>
            </a:pPr>
            <a:r>
              <a:rPr lang="en-US" sz="1400" b="1"/>
              <a:t>Tailored Documentation Approach</a:t>
            </a:r>
          </a:p>
          <a:p>
            <a:pPr marL="0" lvl="1" indent="0">
              <a:buFont typeface="Arial" panose="020B0604020202020204" pitchFamily="34" charset="0"/>
              <a:buNone/>
            </a:pPr>
            <a:r>
              <a:rPr lang="en-US" sz="1400"/>
              <a:t>Documentation is customized for each technology stack to ensure relevance and clarity for developers.</a:t>
            </a:r>
          </a:p>
          <a:p>
            <a:pPr marL="0" indent="0">
              <a:spcBef>
                <a:spcPts val="2500"/>
              </a:spcBef>
              <a:buFont typeface="Arial" panose="020B0604020202020204" pitchFamily="34" charset="0"/>
              <a:buNone/>
            </a:pPr>
            <a:r>
              <a:rPr lang="en-US" sz="1400" b="1"/>
              <a:t>Facilitate Onboarding</a:t>
            </a:r>
          </a:p>
          <a:p>
            <a:pPr marL="0" lvl="1" indent="0">
              <a:buFont typeface="Arial" panose="020B0604020202020204" pitchFamily="34" charset="0"/>
              <a:buNone/>
            </a:pPr>
            <a:r>
              <a:rPr lang="en-US" sz="1400"/>
              <a:t>Clear guidelines help new team members quickly understand and adopt the technology stacks.</a:t>
            </a:r>
          </a:p>
          <a:p>
            <a:pPr marL="0" indent="0">
              <a:spcBef>
                <a:spcPts val="2500"/>
              </a:spcBef>
              <a:buFont typeface="Arial" panose="020B0604020202020204" pitchFamily="34" charset="0"/>
              <a:buNone/>
            </a:pPr>
            <a:r>
              <a:rPr lang="en-US" sz="1400" b="1"/>
              <a:t>Simplify Maintenance</a:t>
            </a:r>
          </a:p>
          <a:p>
            <a:pPr marL="0" lvl="1" indent="0">
              <a:buFont typeface="Arial" panose="020B0604020202020204" pitchFamily="34" charset="0"/>
              <a:buNone/>
            </a:pPr>
            <a:r>
              <a:rPr lang="en-US" sz="1400"/>
              <a:t>Consistent documentation supports easier maintenance and updates across technology stacks.</a:t>
            </a:r>
          </a:p>
        </p:txBody>
      </p:sp>
    </p:spTree>
    <p:extLst>
      <p:ext uri="{BB962C8B-B14F-4D97-AF65-F5344CB8AC3E}">
        <p14:creationId xmlns:p14="http://schemas.microsoft.com/office/powerpoint/2010/main" val="5867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7ECE2765-5007-7059-9FF0-5E8A755D1992}"/>
              </a:ext>
            </a:extLst>
          </p:cNvPr>
          <p:cNvSpPr>
            <a:spLocks noGrp="1"/>
          </p:cNvSpPr>
          <p:nvPr>
            <p:ph type="ctrTitle"/>
          </p:nvPr>
        </p:nvSpPr>
        <p:spPr>
          <a:xfrm>
            <a:off x="559219" y="1115844"/>
            <a:ext cx="7680960" cy="4631911"/>
          </a:xfrm>
        </p:spPr>
        <p:txBody>
          <a:bodyPr anchor="b">
            <a:normAutofit/>
          </a:bodyPr>
          <a:lstStyle/>
          <a:p>
            <a:r>
              <a:rPr lang="en-US" sz="6500"/>
              <a:t>Onboarding Value</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76532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CAE040-9863-D515-A7D8-879ACF5F3410}"/>
              </a:ext>
            </a:extLst>
          </p:cNvPr>
          <p:cNvSpPr>
            <a:spLocks noGrp="1"/>
          </p:cNvSpPr>
          <p:nvPr>
            <p:ph type="title"/>
          </p:nvPr>
        </p:nvSpPr>
        <p:spPr>
          <a:xfrm>
            <a:off x="640079" y="914400"/>
            <a:ext cx="4261104" cy="1097280"/>
          </a:xfrm>
        </p:spPr>
        <p:txBody>
          <a:bodyPr vert="horz" lIns="91440" tIns="45720" rIns="91440" bIns="45720" rtlCol="0" anchor="t">
            <a:normAutofit/>
          </a:bodyPr>
          <a:lstStyle/>
          <a:p>
            <a:pPr>
              <a:lnSpc>
                <a:spcPct val="90000"/>
              </a:lnSpc>
            </a:pPr>
            <a:r>
              <a:rPr lang="en-US" sz="2800"/>
              <a:t>Unified Architecture for Streamlined Onboarding</a:t>
            </a:r>
          </a:p>
        </p:txBody>
      </p:sp>
      <p:sp>
        <p:nvSpPr>
          <p:cNvPr id="4" name="Content Placeholder 3">
            <a:extLst>
              <a:ext uri="{FF2B5EF4-FFF2-40B4-BE49-F238E27FC236}">
                <a16:creationId xmlns:a16="http://schemas.microsoft.com/office/drawing/2014/main" id="{EE8B7F36-92CC-1F71-05D5-C4E0BE410FC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79" y="2176036"/>
            <a:ext cx="4261104" cy="4121887"/>
          </a:xfrm>
        </p:spPr>
        <p:txBody>
          <a:bodyPr>
            <a:normAutofit/>
          </a:bodyPr>
          <a:lstStyle/>
          <a:p>
            <a:pPr marL="0" indent="0">
              <a:spcBef>
                <a:spcPts val="2500"/>
              </a:spcBef>
              <a:buFont typeface="Arial" panose="020B0604020202020204" pitchFamily="34" charset="0"/>
              <a:buNone/>
            </a:pPr>
            <a:r>
              <a:rPr lang="en-US" sz="1400" b="1"/>
              <a:t>Cohesive System Design</a:t>
            </a:r>
          </a:p>
          <a:p>
            <a:pPr marL="0" lvl="1" indent="0">
              <a:buFont typeface="Arial" panose="020B0604020202020204" pitchFamily="34" charset="0"/>
              <a:buNone/>
            </a:pPr>
            <a:r>
              <a:rPr lang="en-US" sz="1400"/>
              <a:t>A unified architecture minimizes complexity, enabling clearer comprehension for new developers.</a:t>
            </a:r>
          </a:p>
          <a:p>
            <a:pPr marL="0" indent="0">
              <a:spcBef>
                <a:spcPts val="2500"/>
              </a:spcBef>
              <a:buFont typeface="Arial" panose="020B0604020202020204" pitchFamily="34" charset="0"/>
              <a:buNone/>
            </a:pPr>
            <a:r>
              <a:rPr lang="en-US" sz="1400" b="1"/>
              <a:t>Facilitated Onboarding</a:t>
            </a:r>
          </a:p>
          <a:p>
            <a:pPr marL="0" lvl="1" indent="0">
              <a:buFont typeface="Arial" panose="020B0604020202020204" pitchFamily="34" charset="0"/>
              <a:buNone/>
            </a:pPr>
            <a:r>
              <a:rPr lang="en-US" sz="1400"/>
              <a:t>Streamlined design accelerates new developer onboarding and boosts early productivity.</a:t>
            </a:r>
          </a:p>
        </p:txBody>
      </p:sp>
      <p:pic>
        <p:nvPicPr>
          <p:cNvPr id="5" name="Content Placeholder 4" descr="3d flow chart.">
            <a:extLst>
              <a:ext uri="{FF2B5EF4-FFF2-40B4-BE49-F238E27FC236}">
                <a16:creationId xmlns:a16="http://schemas.microsoft.com/office/drawing/2014/main" id="{BBE8CB5C-CDE2-4766-A61A-4BEB8B318E15}"/>
              </a:ext>
            </a:extLst>
          </p:cNvPr>
          <p:cNvPicPr>
            <a:picLocks noGrp="1" noChangeAspect="1"/>
          </p:cNvPicPr>
          <p:nvPr>
            <p:ph sz="half" idx="1"/>
          </p:nvPr>
        </p:nvPicPr>
        <p:blipFill>
          <a:blip r:embed="rId3"/>
          <a:srcRect l="20185" r="18913" b="1"/>
          <a:stretch>
            <a:fillRect/>
          </a:stretch>
        </p:blipFill>
        <p:spPr>
          <a:xfrm>
            <a:off x="5671128" y="914399"/>
            <a:ext cx="6520872" cy="5353521"/>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672328" y="6267921"/>
            <a:ext cx="6519672" cy="2"/>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32168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E3792B-5450-E477-A6E6-9D4EC9EABAFC}"/>
              </a:ext>
            </a:extLst>
          </p:cNvPr>
          <p:cNvSpPr>
            <a:spLocks noGrp="1"/>
          </p:cNvSpPr>
          <p:nvPr>
            <p:ph type="title"/>
          </p:nvPr>
        </p:nvSpPr>
        <p:spPr>
          <a:xfrm>
            <a:off x="640079" y="914400"/>
            <a:ext cx="4261104" cy="1097280"/>
          </a:xfrm>
        </p:spPr>
        <p:txBody>
          <a:bodyPr vert="horz" lIns="91440" tIns="45720" rIns="91440" bIns="45720" rtlCol="0" anchor="t">
            <a:normAutofit/>
          </a:bodyPr>
          <a:lstStyle/>
          <a:p>
            <a:pPr>
              <a:lnSpc>
                <a:spcPct val="90000"/>
              </a:lnSpc>
            </a:pPr>
            <a:r>
              <a:rPr lang="en-US" sz="2800"/>
              <a:t>Reduced Onboarding Time for New Developers</a:t>
            </a:r>
          </a:p>
        </p:txBody>
      </p:sp>
      <p:sp>
        <p:nvSpPr>
          <p:cNvPr id="4" name="Content Placeholder 3">
            <a:extLst>
              <a:ext uri="{FF2B5EF4-FFF2-40B4-BE49-F238E27FC236}">
                <a16:creationId xmlns:a16="http://schemas.microsoft.com/office/drawing/2014/main" id="{C6BC71BC-C468-334B-DC02-38113C097C1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79" y="2176036"/>
            <a:ext cx="4261104" cy="4121887"/>
          </a:xfrm>
        </p:spPr>
        <p:txBody>
          <a:bodyPr>
            <a:normAutofit/>
          </a:bodyPr>
          <a:lstStyle/>
          <a:p>
            <a:pPr marL="0" indent="0">
              <a:spcBef>
                <a:spcPts val="2500"/>
              </a:spcBef>
              <a:buFont typeface="Arial" panose="020B0604020202020204" pitchFamily="34" charset="0"/>
              <a:buNone/>
            </a:pPr>
            <a:r>
              <a:rPr lang="en-US" sz="1400" b="1"/>
              <a:t>Clear Architecture Design</a:t>
            </a:r>
          </a:p>
          <a:p>
            <a:pPr marL="0" lvl="1" indent="0">
              <a:buFont typeface="Arial" panose="020B0604020202020204" pitchFamily="34" charset="0"/>
              <a:buNone/>
            </a:pPr>
            <a:r>
              <a:rPr lang="en-US" sz="1400"/>
              <a:t>A well-defined architecture guides new developers, reducing confusion and accelerating project understanding.</a:t>
            </a:r>
          </a:p>
          <a:p>
            <a:pPr marL="0" indent="0">
              <a:spcBef>
                <a:spcPts val="2500"/>
              </a:spcBef>
              <a:buFont typeface="Arial" panose="020B0604020202020204" pitchFamily="34" charset="0"/>
              <a:buNone/>
            </a:pPr>
            <a:r>
              <a:rPr lang="en-US" sz="1400" b="1"/>
              <a:t>Comprehensive Documentation</a:t>
            </a:r>
          </a:p>
          <a:p>
            <a:pPr marL="0" lvl="1" indent="0">
              <a:buFont typeface="Arial" panose="020B0604020202020204" pitchFamily="34" charset="0"/>
              <a:buNone/>
            </a:pPr>
            <a:r>
              <a:rPr lang="en-US" sz="1400"/>
              <a:t>Thorough documentation provides essential knowledge, enabling faster onboarding and effective contribution.</a:t>
            </a:r>
          </a:p>
        </p:txBody>
      </p:sp>
      <p:pic>
        <p:nvPicPr>
          <p:cNvPr id="5" name="Content Placeholder 4" descr="4K Resolution">
            <a:extLst>
              <a:ext uri="{FF2B5EF4-FFF2-40B4-BE49-F238E27FC236}">
                <a16:creationId xmlns:a16="http://schemas.microsoft.com/office/drawing/2014/main" id="{463702A6-6D06-4FF2-BED7-C1BD09C18DC1}"/>
              </a:ext>
            </a:extLst>
          </p:cNvPr>
          <p:cNvPicPr>
            <a:picLocks noGrp="1" noChangeAspect="1"/>
          </p:cNvPicPr>
          <p:nvPr>
            <p:ph sz="half" idx="1"/>
          </p:nvPr>
        </p:nvPicPr>
        <p:blipFill>
          <a:blip r:embed="rId3"/>
          <a:srcRect l="16314" r="15169" b="-2"/>
          <a:stretch>
            <a:fillRect/>
          </a:stretch>
        </p:blipFill>
        <p:spPr>
          <a:xfrm>
            <a:off x="5671128" y="914399"/>
            <a:ext cx="6520872" cy="5353521"/>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672328" y="6267921"/>
            <a:ext cx="6519672" cy="2"/>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85533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E3381A-1A39-7C93-E23D-C9B6402D9119}"/>
              </a:ext>
            </a:extLst>
          </p:cNvPr>
          <p:cNvSpPr>
            <a:spLocks noGrp="1"/>
          </p:cNvSpPr>
          <p:nvPr>
            <p:ph type="title"/>
          </p:nvPr>
        </p:nvSpPr>
        <p:spPr>
          <a:xfrm>
            <a:off x="640080" y="914400"/>
            <a:ext cx="6291472" cy="1097280"/>
          </a:xfrm>
        </p:spPr>
        <p:txBody>
          <a:bodyPr vert="horz" lIns="91440" tIns="45720" rIns="91440" bIns="45720" rtlCol="0" anchor="t">
            <a:normAutofit/>
          </a:bodyPr>
          <a:lstStyle/>
          <a:p>
            <a:pPr>
              <a:lnSpc>
                <a:spcPct val="90000"/>
              </a:lnSpc>
            </a:pPr>
            <a:r>
              <a:rPr lang="en-US" sz="3400"/>
              <a:t>Improved Maintainability and Codebase Consistency</a:t>
            </a:r>
          </a:p>
        </p:txBody>
      </p:sp>
      <p:sp>
        <p:nvSpPr>
          <p:cNvPr id="4" name="Content Placeholder 3">
            <a:extLst>
              <a:ext uri="{FF2B5EF4-FFF2-40B4-BE49-F238E27FC236}">
                <a16:creationId xmlns:a16="http://schemas.microsoft.com/office/drawing/2014/main" id="{E7AB4EF5-7333-8628-9FB9-1147DFCBDBB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Font typeface="Arial" panose="020B0604020202020204" pitchFamily="34" charset="0"/>
              <a:buNone/>
            </a:pPr>
            <a:r>
              <a:rPr lang="en-US" sz="1400" b="1"/>
              <a:t>Consistent Coding Standards</a:t>
            </a:r>
          </a:p>
          <a:p>
            <a:pPr marL="0" lvl="1" indent="0">
              <a:buFont typeface="Arial" panose="020B0604020202020204" pitchFamily="34" charset="0"/>
              <a:buNone/>
            </a:pPr>
            <a:r>
              <a:rPr lang="en-US" sz="1400"/>
              <a:t>Applying uniform coding standards ensures clarity and reduces errors across the codebase.</a:t>
            </a:r>
          </a:p>
          <a:p>
            <a:pPr marL="0" indent="0">
              <a:spcBef>
                <a:spcPts val="2500"/>
              </a:spcBef>
              <a:buFont typeface="Arial" panose="020B0604020202020204" pitchFamily="34" charset="0"/>
              <a:buNone/>
            </a:pPr>
            <a:r>
              <a:rPr lang="en-US" sz="1400" b="1"/>
              <a:t>Modular Design Benefits</a:t>
            </a:r>
          </a:p>
          <a:p>
            <a:pPr marL="0" lvl="1" indent="0">
              <a:buFont typeface="Arial" panose="020B0604020202020204" pitchFamily="34" charset="0"/>
              <a:buNone/>
            </a:pPr>
            <a:r>
              <a:rPr lang="en-US" sz="1400"/>
              <a:t>Modular code structure simplifies updates, testing, and collaboration among developers.</a:t>
            </a:r>
          </a:p>
          <a:p>
            <a:pPr marL="0" indent="0">
              <a:spcBef>
                <a:spcPts val="2500"/>
              </a:spcBef>
              <a:buFont typeface="Arial" panose="020B0604020202020204" pitchFamily="34" charset="0"/>
              <a:buNone/>
            </a:pPr>
            <a:r>
              <a:rPr lang="en-US" sz="1400" b="1"/>
              <a:t>Reduction of Technical Debt</a:t>
            </a:r>
          </a:p>
          <a:p>
            <a:pPr marL="0" lvl="1" indent="0">
              <a:buFont typeface="Arial" panose="020B0604020202020204" pitchFamily="34" charset="0"/>
              <a:buNone/>
            </a:pPr>
            <a:r>
              <a:rPr lang="en-US" sz="1400"/>
              <a:t>Maintaining code consistency helps prevent accumulation of technical debt over time.</a:t>
            </a:r>
          </a:p>
        </p:txBody>
      </p:sp>
      <p:pic>
        <p:nvPicPr>
          <p:cNvPr id="5" name="Content Placeholder 4" descr="Stack of empty and abstract cargo containers aligned on image side with copy space. Metallic painted with colored interiors. Conceptual background showing issues of transportation industry. Digitally generated image.">
            <a:extLst>
              <a:ext uri="{FF2B5EF4-FFF2-40B4-BE49-F238E27FC236}">
                <a16:creationId xmlns:a16="http://schemas.microsoft.com/office/drawing/2014/main" id="{255A53E2-3E6D-4CB6-8F28-491366E5830E}"/>
              </a:ext>
            </a:extLst>
          </p:cNvPr>
          <p:cNvPicPr>
            <a:picLocks noGrp="1" noChangeAspect="1"/>
          </p:cNvPicPr>
          <p:nvPr>
            <p:ph sz="half" idx="1"/>
          </p:nvPr>
        </p:nvPicPr>
        <p:blipFill>
          <a:blip r:embed="rId3"/>
          <a:srcRect l="3510" r="45191" b="-2"/>
          <a:stretch>
            <a:fillRect/>
          </a:stretch>
        </p:blipFill>
        <p:spPr>
          <a:xfrm>
            <a:off x="7776429" y="914400"/>
            <a:ext cx="4414591" cy="5357106"/>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80361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440E92-116C-EE20-B5B6-0D3A82469C07}"/>
              </a:ext>
            </a:extLst>
          </p:cNvPr>
          <p:cNvSpPr>
            <a:spLocks noGrp="1"/>
          </p:cNvSpPr>
          <p:nvPr>
            <p:ph type="title"/>
          </p:nvPr>
        </p:nvSpPr>
        <p:spPr>
          <a:xfrm>
            <a:off x="640079" y="914400"/>
            <a:ext cx="4261104" cy="1097280"/>
          </a:xfrm>
        </p:spPr>
        <p:txBody>
          <a:bodyPr vert="horz" lIns="91440" tIns="45720" rIns="91440" bIns="45720" rtlCol="0" anchor="t">
            <a:normAutofit/>
          </a:bodyPr>
          <a:lstStyle/>
          <a:p>
            <a:pPr>
              <a:lnSpc>
                <a:spcPct val="90000"/>
              </a:lnSpc>
            </a:pPr>
            <a:r>
              <a:rPr lang="en-US" sz="2500"/>
              <a:t>Enhanced Security Through Centralized Standards</a:t>
            </a:r>
          </a:p>
        </p:txBody>
      </p:sp>
      <p:sp>
        <p:nvSpPr>
          <p:cNvPr id="4" name="Content Placeholder 3">
            <a:extLst>
              <a:ext uri="{FF2B5EF4-FFF2-40B4-BE49-F238E27FC236}">
                <a16:creationId xmlns:a16="http://schemas.microsoft.com/office/drawing/2014/main" id="{6BBED487-8AFA-E675-1F6D-9BBA0F61CBA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79" y="2176036"/>
            <a:ext cx="4261104" cy="4121887"/>
          </a:xfrm>
        </p:spPr>
        <p:txBody>
          <a:bodyPr>
            <a:normAutofit/>
          </a:bodyPr>
          <a:lstStyle/>
          <a:p>
            <a:pPr marL="0" indent="0">
              <a:spcBef>
                <a:spcPts val="2500"/>
              </a:spcBef>
              <a:buFont typeface="Arial" panose="020B0604020202020204" pitchFamily="34" charset="0"/>
              <a:buNone/>
            </a:pPr>
            <a:r>
              <a:rPr lang="en-US" sz="1400" b="1"/>
              <a:t>Centralized Security Protocols</a:t>
            </a:r>
          </a:p>
          <a:p>
            <a:pPr marL="0" lvl="1" indent="0">
              <a:buFont typeface="Arial" panose="020B0604020202020204" pitchFamily="34" charset="0"/>
              <a:buNone/>
            </a:pPr>
            <a:r>
              <a:rPr lang="en-US" sz="1400"/>
              <a:t>Centralizing security protocols enforces uniform policies across all systems, minimizing security gaps.</a:t>
            </a:r>
          </a:p>
          <a:p>
            <a:pPr marL="0" indent="0">
              <a:spcBef>
                <a:spcPts val="2500"/>
              </a:spcBef>
              <a:buFont typeface="Arial" panose="020B0604020202020204" pitchFamily="34" charset="0"/>
              <a:buNone/>
            </a:pPr>
            <a:r>
              <a:rPr lang="en-US" sz="1400" b="1"/>
              <a:t>Reduced Vulnerabilities</a:t>
            </a:r>
          </a:p>
          <a:p>
            <a:pPr marL="0" lvl="1" indent="0">
              <a:buFont typeface="Arial" panose="020B0604020202020204" pitchFamily="34" charset="0"/>
              <a:buNone/>
            </a:pPr>
            <a:r>
              <a:rPr lang="en-US" sz="1400"/>
              <a:t>Adhering to strict security standards helps reduce potential vulnerabilities and enhances overall protection.</a:t>
            </a:r>
          </a:p>
        </p:txBody>
      </p:sp>
      <p:pic>
        <p:nvPicPr>
          <p:cNvPr id="5" name="Content Placeholder 4" descr="Abstract  Digital concept which shows network security optimization and internet technology  ">
            <a:extLst>
              <a:ext uri="{FF2B5EF4-FFF2-40B4-BE49-F238E27FC236}">
                <a16:creationId xmlns:a16="http://schemas.microsoft.com/office/drawing/2014/main" id="{246A2A46-632E-4B4C-9D01-0DB0709D7FFD}"/>
              </a:ext>
            </a:extLst>
          </p:cNvPr>
          <p:cNvPicPr>
            <a:picLocks noGrp="1" noChangeAspect="1"/>
          </p:cNvPicPr>
          <p:nvPr>
            <p:ph sz="half" idx="1"/>
          </p:nvPr>
        </p:nvPicPr>
        <p:blipFill>
          <a:blip r:embed="rId3"/>
          <a:srcRect r="8646"/>
          <a:stretch>
            <a:fillRect/>
          </a:stretch>
        </p:blipFill>
        <p:spPr>
          <a:xfrm>
            <a:off x="5671128" y="914399"/>
            <a:ext cx="6520872" cy="5353521"/>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672328" y="6267921"/>
            <a:ext cx="6519672" cy="2"/>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6402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EA505BB4-E505-AFC9-BCC1-1C51FD21ABE6}"/>
              </a:ext>
            </a:extLst>
          </p:cNvPr>
          <p:cNvSpPr>
            <a:spLocks noGrp="1"/>
          </p:cNvSpPr>
          <p:nvPr>
            <p:ph type="ctrTitle"/>
          </p:nvPr>
        </p:nvSpPr>
        <p:spPr>
          <a:xfrm>
            <a:off x="559219" y="1115844"/>
            <a:ext cx="7680960" cy="4631911"/>
          </a:xfrm>
        </p:spPr>
        <p:txBody>
          <a:bodyPr anchor="b">
            <a:normAutofit/>
          </a:bodyPr>
          <a:lstStyle/>
          <a:p>
            <a:r>
              <a:rPr lang="en-US" sz="6500"/>
              <a:t>Project Overview</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5199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7A5F020F-F019-2473-AECD-5E7446D0BD65}"/>
              </a:ext>
            </a:extLst>
          </p:cNvPr>
          <p:cNvSpPr>
            <a:spLocks noGrp="1"/>
          </p:cNvSpPr>
          <p:nvPr>
            <p:ph type="ctrTitle"/>
          </p:nvPr>
        </p:nvSpPr>
        <p:spPr>
          <a:xfrm>
            <a:off x="559219" y="1115844"/>
            <a:ext cx="7680960" cy="4631911"/>
          </a:xfrm>
        </p:spPr>
        <p:txBody>
          <a:bodyPr anchor="b">
            <a:normAutofit/>
          </a:bodyPr>
          <a:lstStyle/>
          <a:p>
            <a:r>
              <a:rPr lang="en-US" sz="6500"/>
              <a:t>Security and Compliance</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87954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7726E2-E9CC-7D69-94CC-6D114429B371}"/>
              </a:ext>
            </a:extLst>
          </p:cNvPr>
          <p:cNvSpPr>
            <a:spLocks noGrp="1"/>
          </p:cNvSpPr>
          <p:nvPr>
            <p:ph type="title"/>
          </p:nvPr>
        </p:nvSpPr>
        <p:spPr>
          <a:xfrm>
            <a:off x="640079" y="914400"/>
            <a:ext cx="4261104" cy="1097280"/>
          </a:xfrm>
        </p:spPr>
        <p:txBody>
          <a:bodyPr vert="horz" lIns="91440" tIns="45720" rIns="91440" bIns="45720" rtlCol="0" anchor="t">
            <a:normAutofit/>
          </a:bodyPr>
          <a:lstStyle/>
          <a:p>
            <a:pPr>
              <a:lnSpc>
                <a:spcPct val="90000"/>
              </a:lnSpc>
            </a:pPr>
            <a:r>
              <a:rPr lang="en-US" sz="2500"/>
              <a:t>JWT-Based Authentication and Multi-Tenancy Controls</a:t>
            </a:r>
          </a:p>
        </p:txBody>
      </p:sp>
      <p:sp>
        <p:nvSpPr>
          <p:cNvPr id="4" name="Content Placeholder 3">
            <a:extLst>
              <a:ext uri="{FF2B5EF4-FFF2-40B4-BE49-F238E27FC236}">
                <a16:creationId xmlns:a16="http://schemas.microsoft.com/office/drawing/2014/main" id="{BCA4F0EC-E70B-B1F6-E3E3-E187D95E51D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79" y="2176036"/>
            <a:ext cx="4261104" cy="4121887"/>
          </a:xfrm>
        </p:spPr>
        <p:txBody>
          <a:bodyPr>
            <a:normAutofit/>
          </a:bodyPr>
          <a:lstStyle/>
          <a:p>
            <a:pPr marL="0" indent="0">
              <a:spcBef>
                <a:spcPts val="2500"/>
              </a:spcBef>
              <a:buFont typeface="Arial" panose="020B0604020202020204" pitchFamily="34" charset="0"/>
              <a:buNone/>
            </a:pPr>
            <a:r>
              <a:rPr lang="en-US" sz="1400" b="1"/>
              <a:t>JWT for Secure Sessions</a:t>
            </a:r>
          </a:p>
          <a:p>
            <a:pPr marL="0" lvl="1" indent="0">
              <a:buFont typeface="Arial" panose="020B0604020202020204" pitchFamily="34" charset="0"/>
              <a:buNone/>
            </a:pPr>
            <a:r>
              <a:rPr lang="en-US" sz="1400"/>
              <a:t>JSON Web Tokens provide secure and stateless authentication for user sessions.</a:t>
            </a:r>
          </a:p>
          <a:p>
            <a:pPr marL="0" indent="0">
              <a:spcBef>
                <a:spcPts val="2500"/>
              </a:spcBef>
              <a:buFont typeface="Arial" panose="020B0604020202020204" pitchFamily="34" charset="0"/>
              <a:buNone/>
            </a:pPr>
            <a:r>
              <a:rPr lang="en-US" sz="1400" b="1"/>
              <a:t>Multi-Tenancy Support</a:t>
            </a:r>
          </a:p>
          <a:p>
            <a:pPr marL="0" lvl="1" indent="0">
              <a:buFont typeface="Arial" panose="020B0604020202020204" pitchFamily="34" charset="0"/>
              <a:buNone/>
            </a:pPr>
            <a:r>
              <a:rPr lang="en-US" sz="1400"/>
              <a:t>System supports multiple tenants with isolated and secure data access for each.</a:t>
            </a:r>
          </a:p>
        </p:txBody>
      </p:sp>
      <p:pic>
        <p:nvPicPr>
          <p:cNvPr id="5" name="Content Placeholder 4" descr="Digital Abstract Artificial Inteligence and Business Background Concept">
            <a:extLst>
              <a:ext uri="{FF2B5EF4-FFF2-40B4-BE49-F238E27FC236}">
                <a16:creationId xmlns:a16="http://schemas.microsoft.com/office/drawing/2014/main" id="{CB88E01C-9485-4D25-BC86-E5FCE0B06FAD}"/>
              </a:ext>
            </a:extLst>
          </p:cNvPr>
          <p:cNvPicPr>
            <a:picLocks noGrp="1" noChangeAspect="1"/>
          </p:cNvPicPr>
          <p:nvPr>
            <p:ph sz="half" idx="1"/>
          </p:nvPr>
        </p:nvPicPr>
        <p:blipFill>
          <a:blip r:embed="rId3"/>
          <a:srcRect l="22010" r="9473" b="-2"/>
          <a:stretch>
            <a:fillRect/>
          </a:stretch>
        </p:blipFill>
        <p:spPr>
          <a:xfrm>
            <a:off x="5671128" y="914399"/>
            <a:ext cx="6520872" cy="5353521"/>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672328" y="6267921"/>
            <a:ext cx="6519672" cy="2"/>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11679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64B989-B65B-463C-9C85-C46A4CE13A45}"/>
              </a:ext>
            </a:extLst>
          </p:cNvPr>
          <p:cNvSpPr>
            <a:spLocks noGrp="1"/>
          </p:cNvSpPr>
          <p:nvPr>
            <p:ph type="title"/>
          </p:nvPr>
        </p:nvSpPr>
        <p:spPr>
          <a:xfrm>
            <a:off x="7269904" y="914400"/>
            <a:ext cx="4261104" cy="1097280"/>
          </a:xfrm>
        </p:spPr>
        <p:txBody>
          <a:bodyPr vert="horz" lIns="91440" tIns="45720" rIns="91440" bIns="45720" rtlCol="0" anchor="t">
            <a:normAutofit/>
          </a:bodyPr>
          <a:lstStyle/>
          <a:p>
            <a:pPr>
              <a:lnSpc>
                <a:spcPct val="90000"/>
              </a:lnSpc>
            </a:pPr>
            <a:r>
              <a:rPr lang="en-US" sz="2800"/>
              <a:t>PostgreSQL RLS for Fine-Grained Data Access</a:t>
            </a:r>
          </a:p>
        </p:txBody>
      </p:sp>
      <p:pic>
        <p:nvPicPr>
          <p:cNvPr id="5" name="Content Placeholder 4" descr="Protect data base 3d background">
            <a:extLst>
              <a:ext uri="{FF2B5EF4-FFF2-40B4-BE49-F238E27FC236}">
                <a16:creationId xmlns:a16="http://schemas.microsoft.com/office/drawing/2014/main" id="{856EBCC9-69B2-465B-8123-70AE150CCA4F}"/>
              </a:ext>
            </a:extLst>
          </p:cNvPr>
          <p:cNvPicPr>
            <a:picLocks noGrp="1" noChangeAspect="1"/>
          </p:cNvPicPr>
          <p:nvPr>
            <p:ph sz="half" idx="1"/>
          </p:nvPr>
        </p:nvPicPr>
        <p:blipFill>
          <a:blip r:embed="rId3"/>
          <a:srcRect t="2820" r="-1" b="-1"/>
          <a:stretch>
            <a:fillRect/>
          </a:stretch>
        </p:blipFill>
        <p:spPr>
          <a:xfrm>
            <a:off x="-1" y="914399"/>
            <a:ext cx="6657255"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665683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4585F8C2-0272-0DE6-4065-9BB2567DC51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69905" y="2176036"/>
            <a:ext cx="4261104" cy="4121887"/>
          </a:xfrm>
        </p:spPr>
        <p:txBody>
          <a:bodyPr>
            <a:normAutofit/>
          </a:bodyPr>
          <a:lstStyle/>
          <a:p>
            <a:pPr marL="0" indent="0">
              <a:spcBef>
                <a:spcPts val="2500"/>
              </a:spcBef>
              <a:buFont typeface="Arial" panose="020B0604020202020204" pitchFamily="34" charset="0"/>
              <a:buNone/>
            </a:pPr>
            <a:r>
              <a:rPr lang="en-US" sz="1400" b="1"/>
              <a:t>Row-Level Security Concept</a:t>
            </a:r>
          </a:p>
          <a:p>
            <a:pPr marL="0" lvl="1" indent="0">
              <a:buFont typeface="Arial" panose="020B0604020202020204" pitchFamily="34" charset="0"/>
              <a:buNone/>
            </a:pPr>
            <a:r>
              <a:rPr lang="en-US" sz="1400"/>
              <a:t>Row-Level Security enables control over who can access specific rows within database tables.</a:t>
            </a:r>
          </a:p>
          <a:p>
            <a:pPr marL="0" indent="0">
              <a:spcBef>
                <a:spcPts val="2500"/>
              </a:spcBef>
              <a:buFont typeface="Arial" panose="020B0604020202020204" pitchFamily="34" charset="0"/>
              <a:buNone/>
            </a:pPr>
            <a:r>
              <a:rPr lang="en-US" sz="1400" b="1"/>
              <a:t>Data Access Restriction</a:t>
            </a:r>
          </a:p>
          <a:p>
            <a:pPr marL="0" lvl="1" indent="0">
              <a:buFont typeface="Arial" panose="020B0604020202020204" pitchFamily="34" charset="0"/>
              <a:buNone/>
            </a:pPr>
            <a:r>
              <a:rPr lang="en-US" sz="1400"/>
              <a:t>RLS enforces fine-grained rules to restrict data access, improving database security significantly.</a:t>
            </a:r>
          </a:p>
        </p:txBody>
      </p:sp>
    </p:spTree>
    <p:extLst>
      <p:ext uri="{BB962C8B-B14F-4D97-AF65-F5344CB8AC3E}">
        <p14:creationId xmlns:p14="http://schemas.microsoft.com/office/powerpoint/2010/main" val="18689517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8D9866-A6EF-546F-2A71-97AF1DF9F2EB}"/>
              </a:ext>
            </a:extLst>
          </p:cNvPr>
          <p:cNvSpPr>
            <a:spLocks noGrp="1"/>
          </p:cNvSpPr>
          <p:nvPr>
            <p:ph type="title"/>
          </p:nvPr>
        </p:nvSpPr>
        <p:spPr>
          <a:xfrm>
            <a:off x="640079" y="914400"/>
            <a:ext cx="4261104" cy="1097280"/>
          </a:xfrm>
        </p:spPr>
        <p:txBody>
          <a:bodyPr vert="horz" lIns="91440" tIns="45720" rIns="91440" bIns="45720" rtlCol="0" anchor="t">
            <a:normAutofit/>
          </a:bodyPr>
          <a:lstStyle/>
          <a:p>
            <a:pPr>
              <a:lnSpc>
                <a:spcPct val="90000"/>
              </a:lnSpc>
            </a:pPr>
            <a:r>
              <a:rPr lang="en-US" sz="2500"/>
              <a:t>Compliance with Cambodian Data Protection Regulations</a:t>
            </a:r>
          </a:p>
        </p:txBody>
      </p:sp>
      <p:sp>
        <p:nvSpPr>
          <p:cNvPr id="4" name="Content Placeholder 3">
            <a:extLst>
              <a:ext uri="{FF2B5EF4-FFF2-40B4-BE49-F238E27FC236}">
                <a16:creationId xmlns:a16="http://schemas.microsoft.com/office/drawing/2014/main" id="{11287059-AE4D-064A-EDCC-23EF33995F6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79" y="2176036"/>
            <a:ext cx="4261104" cy="4121887"/>
          </a:xfrm>
        </p:spPr>
        <p:txBody>
          <a:bodyPr>
            <a:normAutofit/>
          </a:bodyPr>
          <a:lstStyle/>
          <a:p>
            <a:pPr marL="0" indent="0">
              <a:spcBef>
                <a:spcPts val="2500"/>
              </a:spcBef>
              <a:buFont typeface="Arial" panose="020B0604020202020204" pitchFamily="34" charset="0"/>
              <a:buNone/>
            </a:pPr>
            <a:r>
              <a:rPr lang="en-US" sz="1400" b="1"/>
              <a:t>Legal Compliance</a:t>
            </a:r>
          </a:p>
          <a:p>
            <a:pPr marL="0" lvl="1" indent="0">
              <a:buFont typeface="Arial" panose="020B0604020202020204" pitchFamily="34" charset="0"/>
              <a:buNone/>
            </a:pPr>
            <a:r>
              <a:rPr lang="en-US" sz="1400"/>
              <a:t>The system adheres strictly to Cambodia's national data privacy and security laws ensuring lawful data management.</a:t>
            </a:r>
          </a:p>
          <a:p>
            <a:pPr marL="0" indent="0">
              <a:spcBef>
                <a:spcPts val="2500"/>
              </a:spcBef>
              <a:buFont typeface="Arial" panose="020B0604020202020204" pitchFamily="34" charset="0"/>
              <a:buNone/>
            </a:pPr>
            <a:r>
              <a:rPr lang="en-US" sz="1400" b="1"/>
              <a:t>Personal Data Security</a:t>
            </a:r>
          </a:p>
          <a:p>
            <a:pPr marL="0" lvl="1" indent="0">
              <a:buFont typeface="Arial" panose="020B0604020202020204" pitchFamily="34" charset="0"/>
              <a:buNone/>
            </a:pPr>
            <a:r>
              <a:rPr lang="en-US" sz="1400"/>
              <a:t>Robust security measures protect personal information from unauthorized access in compliance with Cambodian regulations.</a:t>
            </a:r>
          </a:p>
        </p:txBody>
      </p:sp>
      <p:pic>
        <p:nvPicPr>
          <p:cNvPr id="5" name="Content Placeholder 4" descr="Chile national official state flag in a computer technological world">
            <a:extLst>
              <a:ext uri="{FF2B5EF4-FFF2-40B4-BE49-F238E27FC236}">
                <a16:creationId xmlns:a16="http://schemas.microsoft.com/office/drawing/2014/main" id="{09B43FA4-FC56-414B-A34F-C441B0C6660D}"/>
              </a:ext>
            </a:extLst>
          </p:cNvPr>
          <p:cNvPicPr>
            <a:picLocks noGrp="1" noChangeAspect="1"/>
          </p:cNvPicPr>
          <p:nvPr>
            <p:ph sz="half" idx="1"/>
          </p:nvPr>
        </p:nvPicPr>
        <p:blipFill>
          <a:blip r:embed="rId3"/>
          <a:srcRect l="18695" r="2" b="2"/>
          <a:stretch>
            <a:fillRect/>
          </a:stretch>
        </p:blipFill>
        <p:spPr>
          <a:xfrm>
            <a:off x="5671128" y="914399"/>
            <a:ext cx="6520872" cy="5353521"/>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672328" y="6267921"/>
            <a:ext cx="6519672" cy="2"/>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79177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330373EC-8835-7655-EBFE-962614BF498E}"/>
              </a:ext>
            </a:extLst>
          </p:cNvPr>
          <p:cNvSpPr>
            <a:spLocks noGrp="1"/>
          </p:cNvSpPr>
          <p:nvPr>
            <p:ph type="ctrTitle"/>
          </p:nvPr>
        </p:nvSpPr>
        <p:spPr>
          <a:xfrm>
            <a:off x="559219" y="1115844"/>
            <a:ext cx="7680960" cy="4631911"/>
          </a:xfrm>
        </p:spPr>
        <p:txBody>
          <a:bodyPr anchor="b">
            <a:normAutofit/>
          </a:bodyPr>
          <a:lstStyle/>
          <a:p>
            <a:r>
              <a:rPr lang="en-US" sz="6500"/>
              <a:t>Performance and Scalability</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8694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A6CE60-4916-482C-9814-052FEAD2C5FF}"/>
              </a:ext>
            </a:extLst>
          </p:cNvPr>
          <p:cNvSpPr>
            <a:spLocks noGrp="1"/>
          </p:cNvSpPr>
          <p:nvPr>
            <p:ph type="title"/>
          </p:nvPr>
        </p:nvSpPr>
        <p:spPr>
          <a:xfrm>
            <a:off x="640079" y="914400"/>
            <a:ext cx="4261104" cy="1097280"/>
          </a:xfrm>
        </p:spPr>
        <p:txBody>
          <a:bodyPr vert="horz" lIns="91440" tIns="45720" rIns="91440" bIns="45720" rtlCol="0" anchor="t">
            <a:normAutofit/>
          </a:bodyPr>
          <a:lstStyle/>
          <a:p>
            <a:pPr>
              <a:lnSpc>
                <a:spcPct val="90000"/>
              </a:lnSpc>
            </a:pPr>
            <a:r>
              <a:rPr lang="en-US" sz="2500"/>
              <a:t>Load Balancing and Horizontal Scaling for APIs</a:t>
            </a:r>
          </a:p>
        </p:txBody>
      </p:sp>
      <p:sp>
        <p:nvSpPr>
          <p:cNvPr id="4" name="Content Placeholder 3">
            <a:extLst>
              <a:ext uri="{FF2B5EF4-FFF2-40B4-BE49-F238E27FC236}">
                <a16:creationId xmlns:a16="http://schemas.microsoft.com/office/drawing/2014/main" id="{41A00A66-B593-7D58-EF34-B0D1FA39AB6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79" y="2176036"/>
            <a:ext cx="4261104" cy="4121887"/>
          </a:xfrm>
        </p:spPr>
        <p:txBody>
          <a:bodyPr>
            <a:normAutofit/>
          </a:bodyPr>
          <a:lstStyle/>
          <a:p>
            <a:pPr marL="0" indent="0">
              <a:spcBef>
                <a:spcPts val="2500"/>
              </a:spcBef>
              <a:buFont typeface="Arial" panose="020B0604020202020204" pitchFamily="34" charset="0"/>
              <a:buNone/>
            </a:pPr>
            <a:r>
              <a:rPr lang="en-US" sz="1400" b="1"/>
              <a:t>Role of Load Balancers</a:t>
            </a:r>
          </a:p>
          <a:p>
            <a:pPr marL="0" lvl="1" indent="0">
              <a:buFont typeface="Arial" panose="020B0604020202020204" pitchFamily="34" charset="0"/>
              <a:buNone/>
            </a:pPr>
            <a:r>
              <a:rPr lang="en-US" sz="1400"/>
              <a:t>Load balancers distribute incoming API requests evenly across multiple servers to prevent overload and ensure high availability.</a:t>
            </a:r>
          </a:p>
          <a:p>
            <a:pPr marL="0" indent="0">
              <a:spcBef>
                <a:spcPts val="2500"/>
              </a:spcBef>
              <a:buFont typeface="Arial" panose="020B0604020202020204" pitchFamily="34" charset="0"/>
              <a:buNone/>
            </a:pPr>
            <a:r>
              <a:rPr lang="en-US" sz="1400" b="1"/>
              <a:t>Horizontal Scaling Benefits</a:t>
            </a:r>
          </a:p>
          <a:p>
            <a:pPr marL="0" lvl="1" indent="0">
              <a:buFont typeface="Arial" panose="020B0604020202020204" pitchFamily="34" charset="0"/>
              <a:buNone/>
            </a:pPr>
            <a:r>
              <a:rPr lang="en-US" sz="1400"/>
              <a:t>Horizontal scaling adds more servers to handle increased API demand, improving performance during peak usage times.</a:t>
            </a:r>
          </a:p>
        </p:txBody>
      </p:sp>
      <p:pic>
        <p:nvPicPr>
          <p:cNvPr id="5" name="Content Placeholder 4" descr="High performance servers">
            <a:extLst>
              <a:ext uri="{FF2B5EF4-FFF2-40B4-BE49-F238E27FC236}">
                <a16:creationId xmlns:a16="http://schemas.microsoft.com/office/drawing/2014/main" id="{00AF6FB1-8CAB-4C12-836C-89655E17E398}"/>
              </a:ext>
            </a:extLst>
          </p:cNvPr>
          <p:cNvPicPr>
            <a:picLocks noGrp="1" noChangeAspect="1"/>
          </p:cNvPicPr>
          <p:nvPr>
            <p:ph sz="half" idx="1"/>
          </p:nvPr>
        </p:nvPicPr>
        <p:blipFill>
          <a:blip r:embed="rId3"/>
          <a:srcRect l="7133" r="9429" b="-2"/>
          <a:stretch>
            <a:fillRect/>
          </a:stretch>
        </p:blipFill>
        <p:spPr>
          <a:xfrm>
            <a:off x="5671128" y="914399"/>
            <a:ext cx="6520872" cy="5353521"/>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672328" y="6267921"/>
            <a:ext cx="6519672" cy="2"/>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54882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5A20D0-F348-C9E2-736E-E39D8A230BDE}"/>
              </a:ext>
            </a:extLst>
          </p:cNvPr>
          <p:cNvSpPr>
            <a:spLocks noGrp="1"/>
          </p:cNvSpPr>
          <p:nvPr>
            <p:ph type="title"/>
          </p:nvPr>
        </p:nvSpPr>
        <p:spPr>
          <a:xfrm>
            <a:off x="8719126" y="979051"/>
            <a:ext cx="2811879" cy="1807048"/>
          </a:xfrm>
        </p:spPr>
        <p:txBody>
          <a:bodyPr vert="horz" lIns="91440" tIns="45720" rIns="91440" bIns="45720" rtlCol="0" anchor="b">
            <a:normAutofit/>
          </a:bodyPr>
          <a:lstStyle/>
          <a:p>
            <a:pPr>
              <a:lnSpc>
                <a:spcPct val="90000"/>
              </a:lnSpc>
            </a:pPr>
            <a:r>
              <a:rPr lang="en-US" sz="2800"/>
              <a:t>Efficient Caching and Data Synchronization</a:t>
            </a:r>
          </a:p>
        </p:txBody>
      </p:sp>
      <p:pic>
        <p:nvPicPr>
          <p:cNvPr id="5" name="Content Placeholder 4" descr="Internet Network of Connected Devices and Apps.">
            <a:extLst>
              <a:ext uri="{FF2B5EF4-FFF2-40B4-BE49-F238E27FC236}">
                <a16:creationId xmlns:a16="http://schemas.microsoft.com/office/drawing/2014/main" id="{47F881FE-B369-4352-A579-5F57808A8648}"/>
              </a:ext>
            </a:extLst>
          </p:cNvPr>
          <p:cNvPicPr>
            <a:picLocks noGrp="1" noChangeAspect="1"/>
          </p:cNvPicPr>
          <p:nvPr>
            <p:ph sz="half" idx="1"/>
          </p:nvPr>
        </p:nvPicPr>
        <p:blipFill>
          <a:blip r:embed="rId3"/>
          <a:srcRect l="5625" r="-1" b="-1"/>
          <a:stretch>
            <a:fillRect/>
          </a:stretch>
        </p:blipFill>
        <p:spPr>
          <a:xfrm>
            <a:off x="20" y="535709"/>
            <a:ext cx="8229580" cy="5820640"/>
          </a:xfrm>
          <a:prstGeom prst="rect">
            <a:avLst/>
          </a:prstGeom>
        </p:spPr>
      </p:pic>
      <p:cxnSp>
        <p:nvCxnSpPr>
          <p:cNvPr id="14" name="Straight Connector 13">
            <a:extLst>
              <a:ext uri="{FF2B5EF4-FFF2-40B4-BE49-F238E27FC236}">
                <a16:creationId xmlns:a16="http://schemas.microsoft.com/office/drawing/2014/main" id="{02C7985C-B0C3-CC50-E86A-B5EBA40E01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6359240"/>
            <a:ext cx="82296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02025278-C8B6-18B3-E3CA-6B765DD6188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719128" y="2922624"/>
            <a:ext cx="2811880" cy="3409950"/>
          </a:xfrm>
        </p:spPr>
        <p:txBody>
          <a:bodyPr>
            <a:normAutofit/>
          </a:bodyPr>
          <a:lstStyle/>
          <a:p>
            <a:pPr marL="0" indent="0">
              <a:spcBef>
                <a:spcPts val="2500"/>
              </a:spcBef>
              <a:buFont typeface="Arial" panose="020B0604020202020204" pitchFamily="34" charset="0"/>
              <a:buNone/>
            </a:pPr>
            <a:r>
              <a:rPr lang="en-US" sz="1400" b="1"/>
              <a:t>Strategic Caching Benefits</a:t>
            </a:r>
          </a:p>
          <a:p>
            <a:pPr marL="0" lvl="1" indent="0">
              <a:buFont typeface="Arial" panose="020B0604020202020204" pitchFamily="34" charset="0"/>
              <a:buNone/>
            </a:pPr>
            <a:r>
              <a:rPr lang="en-US" sz="1400"/>
              <a:t>Caching reduces data access latency, significantly improving retrieval speed and system performance.</a:t>
            </a:r>
          </a:p>
          <a:p>
            <a:pPr marL="0" indent="0">
              <a:spcBef>
                <a:spcPts val="2500"/>
              </a:spcBef>
              <a:buFont typeface="Arial" panose="020B0604020202020204" pitchFamily="34" charset="0"/>
              <a:buNone/>
            </a:pPr>
            <a:r>
              <a:rPr lang="en-US" sz="1400" b="1"/>
              <a:t>Data Synchronization Importance</a:t>
            </a:r>
          </a:p>
          <a:p>
            <a:pPr marL="0" lvl="1" indent="0">
              <a:buFont typeface="Arial" panose="020B0604020202020204" pitchFamily="34" charset="0"/>
              <a:buNone/>
            </a:pPr>
            <a:r>
              <a:rPr lang="en-US" sz="1400"/>
              <a:t>Synchronization maintains consistency and accuracy of data across multiple system components.</a:t>
            </a:r>
          </a:p>
        </p:txBody>
      </p:sp>
    </p:spTree>
    <p:extLst>
      <p:ext uri="{BB962C8B-B14F-4D97-AF65-F5344CB8AC3E}">
        <p14:creationId xmlns:p14="http://schemas.microsoft.com/office/powerpoint/2010/main" val="1783951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44D91-121D-9358-6021-E583B6457F49}"/>
              </a:ext>
            </a:extLst>
          </p:cNvPr>
          <p:cNvSpPr>
            <a:spLocks noGrp="1"/>
          </p:cNvSpPr>
          <p:nvPr>
            <p:ph type="title"/>
          </p:nvPr>
        </p:nvSpPr>
        <p:spPr/>
        <p:txBody>
          <a:bodyPr/>
          <a:lstStyle/>
          <a:p>
            <a:r>
              <a:rPr lang="en-US"/>
              <a:t>Monitoring and Alerting for Uptime Assurance</a:t>
            </a:r>
          </a:p>
        </p:txBody>
      </p:sp>
      <p:pic>
        <p:nvPicPr>
          <p:cNvPr id="5" name="Content Placeholder 4" descr="A computer futuristic digital program hud interface with a personal control system over a network, in which the computer uses the interface to interact with the user.">
            <a:extLst>
              <a:ext uri="{FF2B5EF4-FFF2-40B4-BE49-F238E27FC236}">
                <a16:creationId xmlns:a16="http://schemas.microsoft.com/office/drawing/2014/main" id="{0647B4EF-3CDA-45E5-8713-0266D76631A5}"/>
              </a:ext>
            </a:extLst>
          </p:cNvPr>
          <p:cNvPicPr>
            <a:picLocks noGrp="1" noChangeAspect="1"/>
          </p:cNvPicPr>
          <p:nvPr>
            <p:ph sz="half" idx="1"/>
          </p:nvPr>
        </p:nvPicPr>
        <p:blipFill>
          <a:blip r:embed="rId3"/>
          <a:stretch>
            <a:fillRect/>
          </a:stretch>
        </p:blipFill>
        <p:spPr>
          <a:xfrm>
            <a:off x="838200" y="2635052"/>
            <a:ext cx="5181600" cy="2732484"/>
          </a:xfrm>
          <a:prstGeom prst="rect">
            <a:avLst/>
          </a:prstGeom>
        </p:spPr>
      </p:pic>
      <p:sp>
        <p:nvSpPr>
          <p:cNvPr id="4" name="Content Placeholder 3">
            <a:extLst>
              <a:ext uri="{FF2B5EF4-FFF2-40B4-BE49-F238E27FC236}">
                <a16:creationId xmlns:a16="http://schemas.microsoft.com/office/drawing/2014/main" id="{A643AC07-EE48-B3B5-1EFA-9054247F7D1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p:txBody>
          <a:bodyPr/>
          <a:lstStyle/>
          <a:p>
            <a:pPr>
              <a:buFont typeface="Arial" panose="020B0604020202020204" pitchFamily="34" charset="0"/>
              <a:buChar char="•"/>
            </a:pPr>
            <a:r>
              <a:t>Early Issue Detection</a:t>
            </a:r>
          </a:p>
          <a:p>
            <a:pPr marL="742950" lvl="1" indent="-285750">
              <a:buFont typeface="Arial" panose="020B0604020202020204" pitchFamily="34" charset="0"/>
              <a:buChar char="•"/>
            </a:pPr>
            <a:r>
              <a:t>Monitoring systems identify potential issues promptly to prevent downtime and service interruptions.</a:t>
            </a:r>
          </a:p>
          <a:p>
            <a:pPr>
              <a:buFont typeface="Arial" panose="020B0604020202020204" pitchFamily="34" charset="0"/>
              <a:buChar char="•"/>
            </a:pPr>
            <a:r>
              <a:t>High Availability Maintenance</a:t>
            </a:r>
          </a:p>
          <a:p>
            <a:pPr marL="742950" lvl="1" indent="-285750">
              <a:buFont typeface="Arial" panose="020B0604020202020204" pitchFamily="34" charset="0"/>
              <a:buChar char="•"/>
            </a:pPr>
            <a:r>
              <a:t>Alerting enables quick response, ensuring systems remain operational and reliable for users.</a:t>
            </a:r>
            <a:endParaRPr lang="en-US"/>
          </a:p>
        </p:txBody>
      </p:sp>
    </p:spTree>
    <p:extLst>
      <p:ext uri="{BB962C8B-B14F-4D97-AF65-F5344CB8AC3E}">
        <p14:creationId xmlns:p14="http://schemas.microsoft.com/office/powerpoint/2010/main" val="7657918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6B564282-6C04-A1E5-FD1C-6F31764DAE72}"/>
              </a:ext>
            </a:extLst>
          </p:cNvPr>
          <p:cNvSpPr>
            <a:spLocks noGrp="1"/>
          </p:cNvSpPr>
          <p:nvPr>
            <p:ph type="ctrTitle"/>
          </p:nvPr>
        </p:nvSpPr>
        <p:spPr>
          <a:xfrm>
            <a:off x="559219" y="1115844"/>
            <a:ext cx="7680960" cy="4631911"/>
          </a:xfrm>
        </p:spPr>
        <p:txBody>
          <a:bodyPr anchor="b">
            <a:normAutofit/>
          </a:bodyPr>
          <a:lstStyle/>
          <a:p>
            <a:r>
              <a:rPr lang="en-US" sz="6500"/>
              <a:t>Integration and Extensibility</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52229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0A15D3-A8A1-2E6A-849B-CD6D854DB31D}"/>
              </a:ext>
            </a:extLst>
          </p:cNvPr>
          <p:cNvSpPr>
            <a:spLocks noGrp="1"/>
          </p:cNvSpPr>
          <p:nvPr>
            <p:ph type="title"/>
          </p:nvPr>
        </p:nvSpPr>
        <p:spPr>
          <a:xfrm>
            <a:off x="640080" y="914400"/>
            <a:ext cx="6291472" cy="1097280"/>
          </a:xfrm>
        </p:spPr>
        <p:txBody>
          <a:bodyPr vert="horz" lIns="91440" tIns="45720" rIns="91440" bIns="45720" rtlCol="0" anchor="t">
            <a:normAutofit/>
          </a:bodyPr>
          <a:lstStyle/>
          <a:p>
            <a:pPr>
              <a:lnSpc>
                <a:spcPct val="90000"/>
              </a:lnSpc>
            </a:pPr>
            <a:r>
              <a:rPr lang="en-US" sz="3400"/>
              <a:t>Modular Components for Easy System Integration</a:t>
            </a:r>
          </a:p>
        </p:txBody>
      </p:sp>
      <p:sp>
        <p:nvSpPr>
          <p:cNvPr id="4" name="Content Placeholder 3">
            <a:extLst>
              <a:ext uri="{FF2B5EF4-FFF2-40B4-BE49-F238E27FC236}">
                <a16:creationId xmlns:a16="http://schemas.microsoft.com/office/drawing/2014/main" id="{080AA5C8-63F3-7713-E562-3A70B9BDAA6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Font typeface="Arial" panose="020B0604020202020204" pitchFamily="34" charset="0"/>
              <a:buNone/>
            </a:pPr>
            <a:r>
              <a:rPr lang="en-US" sz="1400" b="1"/>
              <a:t>Modular Design Benefits</a:t>
            </a:r>
          </a:p>
          <a:p>
            <a:pPr marL="0" lvl="1" indent="0">
              <a:buFont typeface="Arial" panose="020B0604020202020204" pitchFamily="34" charset="0"/>
              <a:buNone/>
            </a:pPr>
            <a:r>
              <a:rPr lang="en-US" sz="1400"/>
              <a:t>Modular components simplify system integration and enhance adaptability to new requirements.</a:t>
            </a:r>
          </a:p>
          <a:p>
            <a:pPr marL="0" indent="0">
              <a:spcBef>
                <a:spcPts val="2500"/>
              </a:spcBef>
              <a:buFont typeface="Arial" panose="020B0604020202020204" pitchFamily="34" charset="0"/>
              <a:buNone/>
            </a:pPr>
            <a:r>
              <a:rPr lang="en-US" sz="1400" b="1"/>
              <a:t>Easy Integration</a:t>
            </a:r>
          </a:p>
          <a:p>
            <a:pPr marL="0" lvl="1" indent="0">
              <a:buFont typeface="Arial" panose="020B0604020202020204" pitchFamily="34" charset="0"/>
              <a:buNone/>
            </a:pPr>
            <a:r>
              <a:rPr lang="en-US" sz="1400"/>
              <a:t>The platform supports seamless integration of different modules to build cohesive systems.</a:t>
            </a:r>
          </a:p>
          <a:p>
            <a:pPr marL="0" indent="0">
              <a:spcBef>
                <a:spcPts val="2500"/>
              </a:spcBef>
              <a:buFont typeface="Arial" panose="020B0604020202020204" pitchFamily="34" charset="0"/>
              <a:buNone/>
            </a:pPr>
            <a:r>
              <a:rPr lang="en-US" sz="1400" b="1"/>
              <a:t>Flexibility and Adaptability</a:t>
            </a:r>
          </a:p>
          <a:p>
            <a:pPr marL="0" lvl="1" indent="0">
              <a:buFont typeface="Arial" panose="020B0604020202020204" pitchFamily="34" charset="0"/>
              <a:buNone/>
            </a:pPr>
            <a:r>
              <a:rPr lang="en-US" sz="1400"/>
              <a:t>Modular architecture enables quick adaptation to evolving business and technical needs.</a:t>
            </a:r>
          </a:p>
        </p:txBody>
      </p:sp>
      <p:pic>
        <p:nvPicPr>
          <p:cNvPr id="5" name="Content Placeholder 4" descr="Abstract 3D pattern with green red boxes">
            <a:extLst>
              <a:ext uri="{FF2B5EF4-FFF2-40B4-BE49-F238E27FC236}">
                <a16:creationId xmlns:a16="http://schemas.microsoft.com/office/drawing/2014/main" id="{73703038-B7FD-4BFF-ABA2-2CAD00126559}"/>
              </a:ext>
            </a:extLst>
          </p:cNvPr>
          <p:cNvPicPr>
            <a:picLocks noGrp="1" noChangeAspect="1"/>
          </p:cNvPicPr>
          <p:nvPr>
            <p:ph sz="half" idx="1"/>
          </p:nvPr>
        </p:nvPicPr>
        <p:blipFill>
          <a:blip r:embed="rId3"/>
          <a:srcRect l="5419" r="22476"/>
          <a:stretch>
            <a:fillRect/>
          </a:stretch>
        </p:blipFill>
        <p:spPr>
          <a:xfrm>
            <a:off x="7776429" y="914400"/>
            <a:ext cx="4414591" cy="5357106"/>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9905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6648AF-015C-656A-2B6C-E316A5E6658E}"/>
              </a:ext>
            </a:extLst>
          </p:cNvPr>
          <p:cNvSpPr>
            <a:spLocks noGrp="1"/>
          </p:cNvSpPr>
          <p:nvPr>
            <p:ph type="title"/>
          </p:nvPr>
        </p:nvSpPr>
        <p:spPr>
          <a:xfrm>
            <a:off x="640080" y="914400"/>
            <a:ext cx="6291472" cy="1097280"/>
          </a:xfrm>
        </p:spPr>
        <p:txBody>
          <a:bodyPr vert="horz" lIns="91440" tIns="45720" rIns="91440" bIns="45720" rtlCol="0" anchor="t">
            <a:normAutofit/>
          </a:bodyPr>
          <a:lstStyle/>
          <a:p>
            <a:pPr>
              <a:lnSpc>
                <a:spcPct val="90000"/>
              </a:lnSpc>
            </a:pPr>
            <a:r>
              <a:rPr lang="en-US" sz="2500"/>
              <a:t>Purpose: Enable Efficient, National-Level Population Management for Cambodia</a:t>
            </a:r>
          </a:p>
        </p:txBody>
      </p:sp>
      <p:sp>
        <p:nvSpPr>
          <p:cNvPr id="4" name="Content Placeholder 3">
            <a:extLst>
              <a:ext uri="{FF2B5EF4-FFF2-40B4-BE49-F238E27FC236}">
                <a16:creationId xmlns:a16="http://schemas.microsoft.com/office/drawing/2014/main" id="{648DE750-1C55-A216-ACE5-DFB81854231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Font typeface="Arial" panose="020B0604020202020204" pitchFamily="34" charset="0"/>
              <a:buNone/>
            </a:pPr>
            <a:r>
              <a:rPr lang="en-US" sz="1400" b="1"/>
              <a:t>Unified Population Platform</a:t>
            </a:r>
          </a:p>
          <a:p>
            <a:pPr marL="0" lvl="1" indent="0">
              <a:buFont typeface="Arial" panose="020B0604020202020204" pitchFamily="34" charset="0"/>
              <a:buNone/>
            </a:pPr>
            <a:r>
              <a:rPr lang="en-US" sz="1400"/>
              <a:t>Creating a centralized system to manage population data efficiently across the entire nation.</a:t>
            </a:r>
          </a:p>
          <a:p>
            <a:pPr marL="0" indent="0">
              <a:spcBef>
                <a:spcPts val="2500"/>
              </a:spcBef>
              <a:buFont typeface="Arial" panose="020B0604020202020204" pitchFamily="34" charset="0"/>
              <a:buNone/>
            </a:pPr>
            <a:r>
              <a:rPr lang="en-US" sz="1400" b="1"/>
              <a:t>Improved Data Accuracy</a:t>
            </a:r>
          </a:p>
          <a:p>
            <a:pPr marL="0" lvl="1" indent="0">
              <a:buFont typeface="Arial" panose="020B0604020202020204" pitchFamily="34" charset="0"/>
              <a:buNone/>
            </a:pPr>
            <a:r>
              <a:rPr lang="en-US" sz="1400"/>
              <a:t>Enhancing the quality and reliability of population data through integrated validation processes.</a:t>
            </a:r>
          </a:p>
          <a:p>
            <a:pPr marL="0" indent="0">
              <a:spcBef>
                <a:spcPts val="2500"/>
              </a:spcBef>
              <a:buFont typeface="Arial" panose="020B0604020202020204" pitchFamily="34" charset="0"/>
              <a:buNone/>
            </a:pPr>
            <a:r>
              <a:rPr lang="en-US" sz="1400" b="1"/>
              <a:t>Government Accessibility</a:t>
            </a:r>
          </a:p>
          <a:p>
            <a:pPr marL="0" lvl="1" indent="0">
              <a:buFont typeface="Arial" panose="020B0604020202020204" pitchFamily="34" charset="0"/>
              <a:buNone/>
            </a:pPr>
            <a:r>
              <a:rPr lang="en-US" sz="1400"/>
              <a:t>Ensuring all relevant government departments have easy and secure access to updated population information.</a:t>
            </a:r>
          </a:p>
        </p:txBody>
      </p:sp>
      <p:pic>
        <p:nvPicPr>
          <p:cNvPr id="5" name="Content Placeholder 4" descr="Global Social Media Followers and connections">
            <a:extLst>
              <a:ext uri="{FF2B5EF4-FFF2-40B4-BE49-F238E27FC236}">
                <a16:creationId xmlns:a16="http://schemas.microsoft.com/office/drawing/2014/main" id="{BBDC552F-4C5E-425B-8ECB-B7D7498D5AB3}"/>
              </a:ext>
            </a:extLst>
          </p:cNvPr>
          <p:cNvPicPr>
            <a:picLocks noGrp="1" noChangeAspect="1"/>
          </p:cNvPicPr>
          <p:nvPr>
            <p:ph sz="half" idx="1"/>
          </p:nvPr>
        </p:nvPicPr>
        <p:blipFill>
          <a:blip r:embed="rId3"/>
          <a:srcRect l="3986" r="41008"/>
          <a:stretch>
            <a:fillRect/>
          </a:stretch>
        </p:blipFill>
        <p:spPr>
          <a:xfrm>
            <a:off x="7776429" y="914400"/>
            <a:ext cx="4414591" cy="5357106"/>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13542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AA9FF8-B275-9238-950F-A70C185F91E1}"/>
              </a:ext>
            </a:extLst>
          </p:cNvPr>
          <p:cNvSpPr>
            <a:spLocks noGrp="1"/>
          </p:cNvSpPr>
          <p:nvPr>
            <p:ph type="title"/>
          </p:nvPr>
        </p:nvSpPr>
        <p:spPr>
          <a:xfrm>
            <a:off x="7269904" y="914400"/>
            <a:ext cx="4261104" cy="1097280"/>
          </a:xfrm>
        </p:spPr>
        <p:txBody>
          <a:bodyPr vert="horz" lIns="91440" tIns="45720" rIns="91440" bIns="45720" rtlCol="0" anchor="t">
            <a:normAutofit/>
          </a:bodyPr>
          <a:lstStyle/>
          <a:p>
            <a:pPr>
              <a:lnSpc>
                <a:spcPct val="90000"/>
              </a:lnSpc>
            </a:pPr>
            <a:r>
              <a:rPr lang="en-US" sz="3100"/>
              <a:t>APIs for Third-Party Service Interoperability</a:t>
            </a:r>
          </a:p>
        </p:txBody>
      </p:sp>
      <p:pic>
        <p:nvPicPr>
          <p:cNvPr id="5" name="Content Placeholder 4" descr="Binary Code, Data, Digital Display, Symbol">
            <a:extLst>
              <a:ext uri="{FF2B5EF4-FFF2-40B4-BE49-F238E27FC236}">
                <a16:creationId xmlns:a16="http://schemas.microsoft.com/office/drawing/2014/main" id="{01DFD90B-03D7-4419-888C-7859620FCE2E}"/>
              </a:ext>
            </a:extLst>
          </p:cNvPr>
          <p:cNvPicPr>
            <a:picLocks noGrp="1" noChangeAspect="1"/>
          </p:cNvPicPr>
          <p:nvPr>
            <p:ph sz="half" idx="1"/>
          </p:nvPr>
        </p:nvPicPr>
        <p:blipFill>
          <a:blip r:embed="rId3"/>
          <a:srcRect r="30050" b="-2"/>
          <a:stretch>
            <a:fillRect/>
          </a:stretch>
        </p:blipFill>
        <p:spPr>
          <a:xfrm>
            <a:off x="-1" y="914399"/>
            <a:ext cx="6657255"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665683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6AB11B1F-FBA0-ABE5-311D-3A78784EB95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69905" y="2176036"/>
            <a:ext cx="4261104" cy="4121887"/>
          </a:xfrm>
        </p:spPr>
        <p:txBody>
          <a:bodyPr>
            <a:normAutofit/>
          </a:bodyPr>
          <a:lstStyle/>
          <a:p>
            <a:pPr marL="0" indent="0">
              <a:spcBef>
                <a:spcPts val="2500"/>
              </a:spcBef>
              <a:buFont typeface="Arial" panose="020B0604020202020204" pitchFamily="34" charset="0"/>
              <a:buNone/>
            </a:pPr>
            <a:r>
              <a:rPr lang="en-US" sz="1400" b="1"/>
              <a:t>Role of APIs</a:t>
            </a:r>
          </a:p>
          <a:p>
            <a:pPr marL="0" lvl="1" indent="0">
              <a:buFont typeface="Arial" panose="020B0604020202020204" pitchFamily="34" charset="0"/>
              <a:buNone/>
            </a:pPr>
            <a:r>
              <a:rPr lang="en-US" sz="1400"/>
              <a:t>APIs enable seamless communication between different software systems and third-party services.</a:t>
            </a:r>
          </a:p>
          <a:p>
            <a:pPr marL="0" indent="0">
              <a:spcBef>
                <a:spcPts val="2500"/>
              </a:spcBef>
              <a:buFont typeface="Arial" panose="020B0604020202020204" pitchFamily="34" charset="0"/>
              <a:buNone/>
            </a:pPr>
            <a:r>
              <a:rPr lang="en-US" sz="1400" b="1"/>
              <a:t>Expanding Platform Capabilities</a:t>
            </a:r>
          </a:p>
          <a:p>
            <a:pPr marL="0" lvl="1" indent="0">
              <a:buFont typeface="Arial" panose="020B0604020202020204" pitchFamily="34" charset="0"/>
              <a:buNone/>
            </a:pPr>
            <a:r>
              <a:rPr lang="en-US" sz="1400"/>
              <a:t>Interoperability through APIs extends platform features by integrating external services effectively.</a:t>
            </a:r>
          </a:p>
        </p:txBody>
      </p:sp>
    </p:spTree>
    <p:extLst>
      <p:ext uri="{BB962C8B-B14F-4D97-AF65-F5344CB8AC3E}">
        <p14:creationId xmlns:p14="http://schemas.microsoft.com/office/powerpoint/2010/main" val="3434546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01B4EFA9-76D1-E0F4-4634-3983E6BF9908}"/>
              </a:ext>
            </a:extLst>
          </p:cNvPr>
          <p:cNvSpPr>
            <a:spLocks noGrp="1"/>
          </p:cNvSpPr>
          <p:nvPr>
            <p:ph type="title"/>
          </p:nvPr>
        </p:nvSpPr>
        <p:spPr>
          <a:xfrm>
            <a:off x="640080" y="914400"/>
            <a:ext cx="3412998" cy="1839433"/>
          </a:xfrm>
        </p:spPr>
        <p:txBody>
          <a:bodyPr>
            <a:normAutofit/>
          </a:bodyPr>
          <a:lstStyle/>
          <a:p>
            <a:pPr>
              <a:lnSpc>
                <a:spcPct val="90000"/>
              </a:lnSpc>
            </a:pPr>
            <a:r>
              <a:rPr lang="en-US" sz="3100"/>
              <a:t>Planned Support for Future Modules and Enhancements</a:t>
            </a:r>
          </a:p>
        </p:txBody>
      </p:sp>
      <p:graphicFrame>
        <p:nvGraphicFramePr>
          <p:cNvPr id="4" name="Content Placeholder 4">
            <a:extLst>
              <a:ext uri="{FF2B5EF4-FFF2-40B4-BE49-F238E27FC236}">
                <a16:creationId xmlns:a16="http://schemas.microsoft.com/office/drawing/2014/main" id="{38887203-E5C9-486D-B735-72CEE4D53E7E}"/>
              </a:ext>
            </a:extLst>
          </p:cNvPr>
          <p:cNvGraphicFramePr>
            <a:graphicFrameLocks noGrp="1"/>
          </p:cNvGraphicFramePr>
          <p:nvPr>
            <p:ph idx="1"/>
            <p:extLst>
              <p:ext uri="{D42A27DB-BD31-4B8C-83A1-F6EECF244321}">
                <p14:modId xmlns:p14="http://schemas.microsoft.com/office/powerpoint/2010/main" val="4234042255"/>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632670" y="1014984"/>
          <a:ext cx="7029274" cy="5314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4692122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DEC097AB-9B05-7703-5752-1DEDB5553AD5}"/>
              </a:ext>
            </a:extLst>
          </p:cNvPr>
          <p:cNvSpPr>
            <a:spLocks noGrp="1"/>
          </p:cNvSpPr>
          <p:nvPr>
            <p:ph type="title"/>
          </p:nvPr>
        </p:nvSpPr>
        <p:spPr>
          <a:xfrm>
            <a:off x="640079" y="1572768"/>
            <a:ext cx="8162176" cy="1406993"/>
          </a:xfrm>
        </p:spPr>
        <p:txBody>
          <a:bodyPr anchor="b">
            <a:normAutofit/>
          </a:bodyPr>
          <a:lstStyle/>
          <a:p>
            <a:r>
              <a:rPr lang="en-US" sz="6000"/>
              <a:t>Conclusion</a:t>
            </a:r>
          </a:p>
        </p:txBody>
      </p:sp>
      <p:graphicFrame>
        <p:nvGraphicFramePr>
          <p:cNvPr id="11" name="Content Placeholder 2">
            <a:extLst>
              <a:ext uri="{FF2B5EF4-FFF2-40B4-BE49-F238E27FC236}">
                <a16:creationId xmlns:a16="http://schemas.microsoft.com/office/drawing/2014/main" id="{B5691352-9312-C4E1-937C-4A2F559C7F2E}"/>
              </a:ext>
            </a:extLst>
          </p:cNvPr>
          <p:cNvGraphicFramePr>
            <a:graphicFrameLocks noGrp="1"/>
          </p:cNvGraphicFramePr>
          <p:nvPr>
            <p:ph idx="1"/>
            <p:extLst>
              <p:ext uri="{D42A27DB-BD31-4B8C-83A1-F6EECF244321}">
                <p14:modId xmlns:p14="http://schemas.microsoft.com/office/powerpoint/2010/main" val="1467204537"/>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640078" y="3593592"/>
          <a:ext cx="10808208"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Straight Connector 9">
            <a:extLst>
              <a:ext uri="{FF2B5EF4-FFF2-40B4-BE49-F238E27FC236}">
                <a16:creationId xmlns:a16="http://schemas.microsoft.com/office/drawing/2014/main" id="{F21FC8CC-145C-8745-889B-6521F9CCB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3256965"/>
            <a:ext cx="978862"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803389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F2CDB-49FA-CA6F-278E-9BDE3BE837DE}"/>
              </a:ext>
            </a:extLst>
          </p:cNvPr>
          <p:cNvSpPr>
            <a:spLocks noGrp="1"/>
          </p:cNvSpPr>
          <p:nvPr>
            <p:ph type="title"/>
          </p:nvPr>
        </p:nvSpPr>
        <p:spPr>
          <a:xfrm>
            <a:off x="640080" y="914400"/>
            <a:ext cx="6291472" cy="1097280"/>
          </a:xfrm>
        </p:spPr>
        <p:txBody>
          <a:bodyPr vert="horz" lIns="91440" tIns="45720" rIns="91440" bIns="45720" rtlCol="0" anchor="t">
            <a:normAutofit/>
          </a:bodyPr>
          <a:lstStyle/>
          <a:p>
            <a:pPr>
              <a:lnSpc>
                <a:spcPct val="90000"/>
              </a:lnSpc>
            </a:pPr>
            <a:r>
              <a:rPr lang="en-US" sz="2500"/>
              <a:t>Scope: Covers Citizen Registration, Updates, and Synchronizations with NCDD</a:t>
            </a:r>
          </a:p>
        </p:txBody>
      </p:sp>
      <p:sp>
        <p:nvSpPr>
          <p:cNvPr id="4" name="Content Placeholder 3">
            <a:extLst>
              <a:ext uri="{FF2B5EF4-FFF2-40B4-BE49-F238E27FC236}">
                <a16:creationId xmlns:a16="http://schemas.microsoft.com/office/drawing/2014/main" id="{4EE637CB-5213-A4FD-30DE-11446F724A1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Font typeface="Arial" panose="020B0604020202020204" pitchFamily="34" charset="0"/>
              <a:buNone/>
            </a:pPr>
            <a:r>
              <a:rPr lang="en-US" sz="1400" b="1"/>
              <a:t>Citizen Registration</a:t>
            </a:r>
          </a:p>
          <a:p>
            <a:pPr marL="0" lvl="1" indent="0">
              <a:buFont typeface="Arial" panose="020B0604020202020204" pitchFamily="34" charset="0"/>
              <a:buNone/>
            </a:pPr>
            <a:r>
              <a:rPr lang="en-US" sz="1400"/>
              <a:t>The system enables seamless registration of citizens into a centralized database for accurate record keeping.</a:t>
            </a:r>
          </a:p>
          <a:p>
            <a:pPr marL="0" indent="0">
              <a:spcBef>
                <a:spcPts val="2500"/>
              </a:spcBef>
              <a:buFont typeface="Arial" panose="020B0604020202020204" pitchFamily="34" charset="0"/>
              <a:buNone/>
            </a:pPr>
            <a:r>
              <a:rPr lang="en-US" sz="1400" b="1"/>
              <a:t>Record Updates</a:t>
            </a:r>
          </a:p>
          <a:p>
            <a:pPr marL="0" lvl="1" indent="0">
              <a:buFont typeface="Arial" panose="020B0604020202020204" pitchFamily="34" charset="0"/>
              <a:buNone/>
            </a:pPr>
            <a:r>
              <a:rPr lang="en-US" sz="1400"/>
              <a:t>It supports updating citizen information to maintain current and accurate records over time.</a:t>
            </a:r>
          </a:p>
          <a:p>
            <a:pPr marL="0" indent="0">
              <a:spcBef>
                <a:spcPts val="2500"/>
              </a:spcBef>
              <a:buFont typeface="Arial" panose="020B0604020202020204" pitchFamily="34" charset="0"/>
              <a:buNone/>
            </a:pPr>
            <a:r>
              <a:rPr lang="en-US" sz="1400" b="1"/>
              <a:t>Data Synchronization</a:t>
            </a:r>
          </a:p>
          <a:p>
            <a:pPr marL="0" lvl="1" indent="0">
              <a:buFont typeface="Arial" panose="020B0604020202020204" pitchFamily="34" charset="0"/>
              <a:buNone/>
            </a:pPr>
            <a:r>
              <a:rPr lang="en-US" sz="1400"/>
              <a:t>The system synchronizes data with NCDD to ensure consistency and integration across national databases.</a:t>
            </a:r>
          </a:p>
        </p:txBody>
      </p:sp>
      <p:pic>
        <p:nvPicPr>
          <p:cNvPr id="5" name="Content Placeholder 4" descr="Server room interior in datacenter">
            <a:extLst>
              <a:ext uri="{FF2B5EF4-FFF2-40B4-BE49-F238E27FC236}">
                <a16:creationId xmlns:a16="http://schemas.microsoft.com/office/drawing/2014/main" id="{B51A8CB1-2B08-4827-8A33-3E8A4A628355}"/>
              </a:ext>
            </a:extLst>
          </p:cNvPr>
          <p:cNvPicPr>
            <a:picLocks noGrp="1" noChangeAspect="1"/>
          </p:cNvPicPr>
          <p:nvPr>
            <p:ph sz="half" idx="1"/>
          </p:nvPr>
        </p:nvPicPr>
        <p:blipFill>
          <a:blip r:embed="rId3"/>
          <a:srcRect l="25740" r="27906" b="-2"/>
          <a:stretch>
            <a:fillRect/>
          </a:stretch>
        </p:blipFill>
        <p:spPr>
          <a:xfrm>
            <a:off x="7776429" y="914400"/>
            <a:ext cx="4414591" cy="5357106"/>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40363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8FCE029E-5073-4498-8104-8427AA98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82CF3ECE-BFF4-B884-9F61-3909E334B267}"/>
              </a:ext>
            </a:extLst>
          </p:cNvPr>
          <p:cNvSpPr>
            <a:spLocks noGrp="1"/>
          </p:cNvSpPr>
          <p:nvPr>
            <p:ph type="title"/>
          </p:nvPr>
        </p:nvSpPr>
        <p:spPr>
          <a:xfrm>
            <a:off x="640080" y="914401"/>
            <a:ext cx="4306824" cy="1477817"/>
          </a:xfrm>
        </p:spPr>
        <p:txBody>
          <a:bodyPr vert="horz" lIns="91440" tIns="45720" rIns="91440" bIns="45720" rtlCol="0" anchor="t">
            <a:normAutofit/>
          </a:bodyPr>
          <a:lstStyle/>
          <a:p>
            <a:pPr>
              <a:lnSpc>
                <a:spcPct val="90000"/>
              </a:lnSpc>
            </a:pPr>
            <a:r>
              <a:rPr lang="en-US" sz="2800"/>
              <a:t>Key Objectives: Accuracy, Scalability, Security, and Bilingual Access</a:t>
            </a:r>
          </a:p>
        </p:txBody>
      </p:sp>
      <p:pic>
        <p:nvPicPr>
          <p:cNvPr id="5" name="Content Placeholder 4" descr="Network security cyber data protection encryption safety">
            <a:extLst>
              <a:ext uri="{FF2B5EF4-FFF2-40B4-BE49-F238E27FC236}">
                <a16:creationId xmlns:a16="http://schemas.microsoft.com/office/drawing/2014/main" id="{783DAA62-3A89-4181-8AE4-F01A923BA27B}"/>
              </a:ext>
            </a:extLst>
          </p:cNvPr>
          <p:cNvPicPr>
            <a:picLocks noGrp="1" noChangeAspect="1"/>
          </p:cNvPicPr>
          <p:nvPr>
            <p:ph sz="half" idx="1"/>
          </p:nvPr>
        </p:nvPicPr>
        <p:blipFill>
          <a:blip r:embed="rId3"/>
          <a:srcRect t="561" r="-2" b="-2"/>
          <a:stretch>
            <a:fillRect/>
          </a:stretch>
        </p:blipFill>
        <p:spPr>
          <a:xfrm>
            <a:off x="1" y="2613892"/>
            <a:ext cx="4946906" cy="3689359"/>
          </a:xfrm>
          <a:prstGeom prst="rect">
            <a:avLst/>
          </a:prstGeom>
        </p:spPr>
      </p:pic>
      <p:cxnSp>
        <p:nvCxnSpPr>
          <p:cNvPr id="14" name="Straight Connector 13">
            <a:extLst>
              <a:ext uri="{FF2B5EF4-FFF2-40B4-BE49-F238E27FC236}">
                <a16:creationId xmlns:a16="http://schemas.microsoft.com/office/drawing/2014/main" id="{BEFF515C-2521-4964-9DAC-2BFB8EC86A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74446"/>
            <a:ext cx="4946904"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A006AF6D-D7C3-4A55-3CBE-D888F746103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41848" y="1014984"/>
            <a:ext cx="5889161" cy="5288267"/>
          </a:xfrm>
        </p:spPr>
        <p:txBody>
          <a:bodyPr>
            <a:normAutofit/>
          </a:bodyPr>
          <a:lstStyle/>
          <a:p>
            <a:pPr marL="0" indent="0">
              <a:spcBef>
                <a:spcPts val="2500"/>
              </a:spcBef>
              <a:buFont typeface="Arial" panose="020B0604020202020204" pitchFamily="34" charset="0"/>
              <a:buNone/>
            </a:pPr>
            <a:r>
              <a:rPr lang="en-US" sz="1400" b="1"/>
              <a:t>System Accuracy</a:t>
            </a:r>
          </a:p>
          <a:p>
            <a:pPr marL="0" lvl="1" indent="0">
              <a:buFont typeface="Arial" panose="020B0604020202020204" pitchFamily="34" charset="0"/>
              <a:buNone/>
            </a:pPr>
            <a:r>
              <a:rPr lang="en-US" sz="1400"/>
              <a:t>The system is built to provide precise and reliable data outputs for all users.</a:t>
            </a:r>
          </a:p>
          <a:p>
            <a:pPr marL="0" indent="0">
              <a:spcBef>
                <a:spcPts val="2500"/>
              </a:spcBef>
              <a:buFont typeface="Arial" panose="020B0604020202020204" pitchFamily="34" charset="0"/>
              <a:buNone/>
            </a:pPr>
            <a:r>
              <a:rPr lang="en-US" sz="1400" b="1"/>
              <a:t>Scalability to National Demand</a:t>
            </a:r>
          </a:p>
          <a:p>
            <a:pPr marL="0" lvl="1" indent="0">
              <a:buFont typeface="Arial" panose="020B0604020202020204" pitchFamily="34" charset="0"/>
              <a:buNone/>
            </a:pPr>
            <a:r>
              <a:rPr lang="en-US" sz="1400"/>
              <a:t>Designed to efficiently handle increased user loads across the entire nation without performance loss.</a:t>
            </a:r>
          </a:p>
          <a:p>
            <a:pPr marL="0" indent="0">
              <a:spcBef>
                <a:spcPts val="2500"/>
              </a:spcBef>
              <a:buFont typeface="Arial" panose="020B0604020202020204" pitchFamily="34" charset="0"/>
              <a:buNone/>
            </a:pPr>
            <a:r>
              <a:rPr lang="en-US" sz="1400" b="1"/>
              <a:t>Robust Security Measures</a:t>
            </a:r>
          </a:p>
          <a:p>
            <a:pPr marL="0" lvl="1" indent="0">
              <a:buFont typeface="Arial" panose="020B0604020202020204" pitchFamily="34" charset="0"/>
              <a:buNone/>
            </a:pPr>
            <a:r>
              <a:rPr lang="en-US" sz="1400"/>
              <a:t>Ensures protection against unauthorized access through strong security protocols.</a:t>
            </a:r>
          </a:p>
          <a:p>
            <a:pPr marL="0" indent="0">
              <a:spcBef>
                <a:spcPts val="2500"/>
              </a:spcBef>
              <a:buFont typeface="Arial" panose="020B0604020202020204" pitchFamily="34" charset="0"/>
              <a:buNone/>
            </a:pPr>
            <a:r>
              <a:rPr lang="en-US" sz="1400" b="1"/>
              <a:t>Bilingual Accessibility</a:t>
            </a:r>
          </a:p>
          <a:p>
            <a:pPr marL="0" lvl="1" indent="0">
              <a:buFont typeface="Arial" panose="020B0604020202020204" pitchFamily="34" charset="0"/>
              <a:buNone/>
            </a:pPr>
            <a:r>
              <a:rPr lang="en-US" sz="1400"/>
              <a:t>Accessible in both Khmer and English to accommodate diverse user language preferences.</a:t>
            </a:r>
          </a:p>
        </p:txBody>
      </p:sp>
    </p:spTree>
    <p:extLst>
      <p:ext uri="{BB962C8B-B14F-4D97-AF65-F5344CB8AC3E}">
        <p14:creationId xmlns:p14="http://schemas.microsoft.com/office/powerpoint/2010/main" val="32108639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41B23CA8-B500-653A-5726-BB951A333FBF}"/>
              </a:ext>
            </a:extLst>
          </p:cNvPr>
          <p:cNvSpPr>
            <a:spLocks noGrp="1"/>
          </p:cNvSpPr>
          <p:nvPr>
            <p:ph type="ctrTitle"/>
          </p:nvPr>
        </p:nvSpPr>
        <p:spPr>
          <a:xfrm>
            <a:off x="559219" y="1115844"/>
            <a:ext cx="7680960" cy="4631911"/>
          </a:xfrm>
        </p:spPr>
        <p:txBody>
          <a:bodyPr anchor="b">
            <a:normAutofit/>
          </a:bodyPr>
          <a:lstStyle/>
          <a:p>
            <a:r>
              <a:rPr lang="en-US" sz="6500"/>
              <a:t>Frontend Architecture</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16942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AED449-A46E-716C-E28A-5C6CBBDA6BEE}"/>
              </a:ext>
            </a:extLst>
          </p:cNvPr>
          <p:cNvSpPr>
            <a:spLocks noGrp="1"/>
          </p:cNvSpPr>
          <p:nvPr>
            <p:ph type="title"/>
          </p:nvPr>
        </p:nvSpPr>
        <p:spPr>
          <a:xfrm>
            <a:off x="8719126" y="979051"/>
            <a:ext cx="2811879" cy="1807048"/>
          </a:xfrm>
        </p:spPr>
        <p:txBody>
          <a:bodyPr vert="horz" lIns="91440" tIns="45720" rIns="91440" bIns="45720" rtlCol="0" anchor="b">
            <a:normAutofit/>
          </a:bodyPr>
          <a:lstStyle/>
          <a:p>
            <a:pPr>
              <a:lnSpc>
                <a:spcPct val="90000"/>
              </a:lnSpc>
            </a:pPr>
            <a:r>
              <a:rPr lang="en-US" sz="3100"/>
              <a:t>Next.js Public Site for Citizen-Facing Self-Service</a:t>
            </a:r>
          </a:p>
        </p:txBody>
      </p:sp>
      <p:pic>
        <p:nvPicPr>
          <p:cNvPr id="5" name="Content Placeholder 4" descr="Generic Smart Digital Device Series">
            <a:extLst>
              <a:ext uri="{FF2B5EF4-FFF2-40B4-BE49-F238E27FC236}">
                <a16:creationId xmlns:a16="http://schemas.microsoft.com/office/drawing/2014/main" id="{E994F0C6-1CB6-419C-B76D-2DFAEA412114}"/>
              </a:ext>
            </a:extLst>
          </p:cNvPr>
          <p:cNvPicPr>
            <a:picLocks noGrp="1" noChangeAspect="1"/>
          </p:cNvPicPr>
          <p:nvPr>
            <p:ph sz="half" idx="1"/>
          </p:nvPr>
        </p:nvPicPr>
        <p:blipFill>
          <a:blip r:embed="rId3"/>
          <a:srcRect r="9866"/>
          <a:stretch>
            <a:fillRect/>
          </a:stretch>
        </p:blipFill>
        <p:spPr>
          <a:xfrm>
            <a:off x="20" y="535709"/>
            <a:ext cx="8229580" cy="5820640"/>
          </a:xfrm>
          <a:prstGeom prst="rect">
            <a:avLst/>
          </a:prstGeom>
        </p:spPr>
      </p:pic>
      <p:cxnSp>
        <p:nvCxnSpPr>
          <p:cNvPr id="14" name="Straight Connector 13">
            <a:extLst>
              <a:ext uri="{FF2B5EF4-FFF2-40B4-BE49-F238E27FC236}">
                <a16:creationId xmlns:a16="http://schemas.microsoft.com/office/drawing/2014/main" id="{02C7985C-B0C3-CC50-E86A-B5EBA40E01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6359240"/>
            <a:ext cx="82296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86A21594-9A2F-2C9B-25E8-220A6851937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719128" y="2922624"/>
            <a:ext cx="2811880" cy="3409950"/>
          </a:xfrm>
        </p:spPr>
        <p:txBody>
          <a:bodyPr>
            <a:normAutofit/>
          </a:bodyPr>
          <a:lstStyle/>
          <a:p>
            <a:pPr marL="0" indent="0">
              <a:lnSpc>
                <a:spcPct val="110000"/>
              </a:lnSpc>
              <a:spcBef>
                <a:spcPts val="2500"/>
              </a:spcBef>
              <a:buFont typeface="Arial" panose="020B0604020202020204" pitchFamily="34" charset="0"/>
              <a:buNone/>
            </a:pPr>
            <a:r>
              <a:rPr lang="en-US" sz="1200" b="1"/>
              <a:t>Modern Responsive Interface</a:t>
            </a:r>
          </a:p>
          <a:p>
            <a:pPr marL="0" lvl="1" indent="0">
              <a:lnSpc>
                <a:spcPct val="110000"/>
              </a:lnSpc>
              <a:buFont typeface="Arial" panose="020B0604020202020204" pitchFamily="34" charset="0"/>
              <a:buNone/>
            </a:pPr>
            <a:r>
              <a:rPr lang="en-US" sz="1200"/>
              <a:t>The website uses a modern design that adapts seamlessly to desktop and mobile devices for easy citizen access.</a:t>
            </a:r>
          </a:p>
          <a:p>
            <a:pPr marL="0" indent="0">
              <a:lnSpc>
                <a:spcPct val="110000"/>
              </a:lnSpc>
              <a:spcBef>
                <a:spcPts val="2500"/>
              </a:spcBef>
              <a:buFont typeface="Arial" panose="020B0604020202020204" pitchFamily="34" charset="0"/>
              <a:buNone/>
            </a:pPr>
            <a:r>
              <a:rPr lang="en-US" sz="1200" b="1"/>
              <a:t>Self-Service Features</a:t>
            </a:r>
          </a:p>
          <a:p>
            <a:pPr marL="0" lvl="1" indent="0">
              <a:lnSpc>
                <a:spcPct val="110000"/>
              </a:lnSpc>
              <a:buFont typeface="Arial" panose="020B0604020202020204" pitchFamily="34" charset="0"/>
              <a:buNone/>
            </a:pPr>
            <a:r>
              <a:rPr lang="en-US" sz="1200"/>
              <a:t>Citizens can access various self-service options efficiently through the intuitive Next.js powered platform.</a:t>
            </a:r>
          </a:p>
          <a:p>
            <a:pPr marL="0" indent="0">
              <a:lnSpc>
                <a:spcPct val="110000"/>
              </a:lnSpc>
              <a:spcBef>
                <a:spcPts val="2500"/>
              </a:spcBef>
              <a:buFont typeface="Arial" panose="020B0604020202020204" pitchFamily="34" charset="0"/>
              <a:buNone/>
            </a:pPr>
            <a:r>
              <a:rPr lang="en-US" sz="1200" b="1"/>
              <a:t>Built with Next.js</a:t>
            </a:r>
          </a:p>
          <a:p>
            <a:pPr marL="0" lvl="1" indent="0">
              <a:lnSpc>
                <a:spcPct val="110000"/>
              </a:lnSpc>
              <a:buFont typeface="Arial" panose="020B0604020202020204" pitchFamily="34" charset="0"/>
              <a:buNone/>
            </a:pPr>
            <a:r>
              <a:rPr lang="en-US" sz="1200"/>
              <a:t>Next.js framework enables fast, scalable, and SEO-friendly development for the public-facing site.</a:t>
            </a:r>
          </a:p>
        </p:txBody>
      </p:sp>
    </p:spTree>
    <p:extLst>
      <p:ext uri="{BB962C8B-B14F-4D97-AF65-F5344CB8AC3E}">
        <p14:creationId xmlns:p14="http://schemas.microsoft.com/office/powerpoint/2010/main" val="31847408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77C9F-2A06-E5B3-9233-70D164040F1E}"/>
              </a:ext>
            </a:extLst>
          </p:cNvPr>
          <p:cNvSpPr>
            <a:spLocks noGrp="1"/>
          </p:cNvSpPr>
          <p:nvPr>
            <p:ph type="title"/>
          </p:nvPr>
        </p:nvSpPr>
        <p:spPr/>
        <p:txBody>
          <a:bodyPr/>
          <a:lstStyle/>
          <a:p>
            <a:r>
              <a:rPr lang="en-US"/>
              <a:t>BlazorWasm Registrar Portal Supporting Offline Drafts</a:t>
            </a:r>
          </a:p>
        </p:txBody>
      </p:sp>
      <p:pic>
        <p:nvPicPr>
          <p:cNvPr id="5" name="Content Placeholder 4" descr="E-banking online electronic banking computer laptop">
            <a:extLst>
              <a:ext uri="{FF2B5EF4-FFF2-40B4-BE49-F238E27FC236}">
                <a16:creationId xmlns:a16="http://schemas.microsoft.com/office/drawing/2014/main" id="{11690FBD-D0E8-4FE3-9FEF-C3364305ED64}"/>
              </a:ext>
            </a:extLst>
          </p:cNvPr>
          <p:cNvPicPr>
            <a:picLocks noGrp="1" noChangeAspect="1"/>
          </p:cNvPicPr>
          <p:nvPr>
            <p:ph sz="half" idx="1"/>
          </p:nvPr>
        </p:nvPicPr>
        <p:blipFill>
          <a:blip r:embed="rId3"/>
          <a:stretch>
            <a:fillRect/>
          </a:stretch>
        </p:blipFill>
        <p:spPr>
          <a:xfrm>
            <a:off x="838200" y="2058194"/>
            <a:ext cx="5181600" cy="3886200"/>
          </a:xfrm>
          <a:prstGeom prst="rect">
            <a:avLst/>
          </a:prstGeom>
        </p:spPr>
      </p:pic>
      <p:sp>
        <p:nvSpPr>
          <p:cNvPr id="4" name="Content Placeholder 3">
            <a:extLst>
              <a:ext uri="{FF2B5EF4-FFF2-40B4-BE49-F238E27FC236}">
                <a16:creationId xmlns:a16="http://schemas.microsoft.com/office/drawing/2014/main" id="{77D27BE7-F6D7-ACA2-EBA5-B307E1F1F03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p:txBody>
          <a:bodyPr>
            <a:normAutofit fontScale="92500"/>
          </a:bodyPr>
          <a:lstStyle/>
          <a:p>
            <a:pPr>
              <a:buFont typeface="Arial" panose="020B0604020202020204" pitchFamily="34" charset="0"/>
              <a:buChar char="•"/>
            </a:pPr>
            <a:r>
              <a:t>Blazor WebAssembly Technology</a:t>
            </a:r>
          </a:p>
          <a:p>
            <a:pPr marL="742950" lvl="1" indent="-285750">
              <a:buFont typeface="Arial" panose="020B0604020202020204" pitchFamily="34" charset="0"/>
              <a:buChar char="•"/>
            </a:pPr>
            <a:r>
              <a:t>Blazor WebAssembly powers the registrar portal, enabling rich client-side web applications.</a:t>
            </a:r>
          </a:p>
          <a:p>
            <a:pPr>
              <a:buFont typeface="Arial" panose="020B0604020202020204" pitchFamily="34" charset="0"/>
              <a:buChar char="•"/>
            </a:pPr>
            <a:r>
              <a:t>Offline Draft Creation</a:t>
            </a:r>
          </a:p>
          <a:p>
            <a:pPr marL="742950" lvl="1" indent="-285750">
              <a:buFont typeface="Arial" panose="020B0604020202020204" pitchFamily="34" charset="0"/>
              <a:buChar char="•"/>
            </a:pPr>
            <a:r>
              <a:t>Users can create and save drafts offline, ensuring work is not interrupted by connectivity issues.</a:t>
            </a:r>
          </a:p>
          <a:p>
            <a:pPr>
              <a:buFont typeface="Arial" panose="020B0604020202020204" pitchFamily="34" charset="0"/>
              <a:buChar char="•"/>
            </a:pPr>
            <a:r>
              <a:t>Work Continuity</a:t>
            </a:r>
          </a:p>
          <a:p>
            <a:pPr marL="742950" lvl="1" indent="-285750">
              <a:buFont typeface="Arial" panose="020B0604020202020204" pitchFamily="34" charset="0"/>
              <a:buChar char="•"/>
            </a:pPr>
            <a:r>
              <a:t>Offline support ensures continuous productivity even in limited connectivity environments.</a:t>
            </a:r>
            <a:endParaRPr lang="en-US"/>
          </a:p>
        </p:txBody>
      </p:sp>
    </p:spTree>
    <p:extLst>
      <p:ext uri="{BB962C8B-B14F-4D97-AF65-F5344CB8AC3E}">
        <p14:creationId xmlns:p14="http://schemas.microsoft.com/office/powerpoint/2010/main" val="3773528957"/>
      </p:ext>
    </p:extLst>
  </p:cSld>
  <p:clrMapOvr>
    <a:masterClrMapping/>
  </p:clrMapOvr>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TotalTime>
  <Words>3084</Words>
  <Application>Microsoft Office PowerPoint</Application>
  <PresentationFormat>Widescreen</PresentationFormat>
  <Paragraphs>298</Paragraphs>
  <Slides>42</Slides>
  <Notes>42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Aptos</vt:lpstr>
      <vt:lpstr>Arial</vt:lpstr>
      <vt:lpstr>Bierstadt</vt:lpstr>
      <vt:lpstr>Grandview Display</vt:lpstr>
      <vt:lpstr>DashVTI</vt:lpstr>
      <vt:lpstr>Population Management System – Full Platform Architecture</vt:lpstr>
      <vt:lpstr>Meeting Program</vt:lpstr>
      <vt:lpstr>Project Overview</vt:lpstr>
      <vt:lpstr>Purpose: Enable Efficient, National-Level Population Management for Cambodia</vt:lpstr>
      <vt:lpstr>Scope: Covers Citizen Registration, Updates, and Synchronizations with NCDD</vt:lpstr>
      <vt:lpstr>Key Objectives: Accuracy, Scalability, Security, and Bilingual Access</vt:lpstr>
      <vt:lpstr>Frontend Architecture</vt:lpstr>
      <vt:lpstr>Next.js Public Site for Citizen-Facing Self-Service</vt:lpstr>
      <vt:lpstr>BlazorWasm Registrar Portal Supporting Offline Drafts</vt:lpstr>
      <vt:lpstr>Bilingual User Interface for Accessibility</vt:lpstr>
      <vt:lpstr>Backend Architecture</vt:lpstr>
      <vt:lpstr>Node.js TSX API for Core Business Logic, JWT Authentication, X-Tenant Support</vt:lpstr>
      <vt:lpstr>PHP 4.x Native for Legacy Integration</vt:lpstr>
      <vt:lpstr>Python 3.12.7 for NCDD Sync, Data Cleaning, PDF Generation</vt:lpstr>
      <vt:lpstr>BlazorServer API (.NET 10) for Role Management and Real-Time Updates (SignalR)</vt:lpstr>
      <vt:lpstr>Runtime Data Flows</vt:lpstr>
      <vt:lpstr>Registrar Login and Authentication Process</vt:lpstr>
      <vt:lpstr>Citizen Search and Data Retrieval Mechanisms</vt:lpstr>
      <vt:lpstr>Nightly NCDD Synchronization Pipeline</vt:lpstr>
      <vt:lpstr>API Gateway with PostgreSQL RLS (Row-Level Security) Enforcement</vt:lpstr>
      <vt:lpstr>Component-to-File Mapping</vt:lpstr>
      <vt:lpstr>Frontend: Key File Paths in Next.js and BlazorWasm Folders</vt:lpstr>
      <vt:lpstr>Backend: Node.js TSX, Python, PHP, .NET 10 File Structures</vt:lpstr>
      <vt:lpstr>Documentation for Stack-Specific Grouping</vt:lpstr>
      <vt:lpstr>Onboarding Value</vt:lpstr>
      <vt:lpstr>Unified Architecture for Streamlined Onboarding</vt:lpstr>
      <vt:lpstr>Reduced Onboarding Time for New Developers</vt:lpstr>
      <vt:lpstr>Improved Maintainability and Codebase Consistency</vt:lpstr>
      <vt:lpstr>Enhanced Security Through Centralized Standards</vt:lpstr>
      <vt:lpstr>Security and Compliance</vt:lpstr>
      <vt:lpstr>JWT-Based Authentication and Multi-Tenancy Controls</vt:lpstr>
      <vt:lpstr>PostgreSQL RLS for Fine-Grained Data Access</vt:lpstr>
      <vt:lpstr>Compliance with Cambodian Data Protection Regulations</vt:lpstr>
      <vt:lpstr>Performance and Scalability</vt:lpstr>
      <vt:lpstr>Load Balancing and Horizontal Scaling for APIs</vt:lpstr>
      <vt:lpstr>Efficient Caching and Data Synchronization</vt:lpstr>
      <vt:lpstr>Monitoring and Alerting for Uptime Assurance</vt:lpstr>
      <vt:lpstr>Integration and Extensibility</vt:lpstr>
      <vt:lpstr>Modular Components for Easy System Integration</vt:lpstr>
      <vt:lpstr>APIs for Third-Party Service Interoperability</vt:lpstr>
      <vt:lpstr>Planned Support for Future Modules and Enhancements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Sisovin Chieng</dc:creator>
  <cp:lastModifiedBy>Sisovin Chieng</cp:lastModifiedBy>
  <cp:revision>1</cp:revision>
  <dcterms:created xsi:type="dcterms:W3CDTF">2025-09-15T03:47:08Z</dcterms:created>
  <dcterms:modified xsi:type="dcterms:W3CDTF">2025-09-15T03:49:15Z</dcterms:modified>
</cp:coreProperties>
</file>